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80" r:id="rId3"/>
    <p:sldId id="281" r:id="rId4"/>
    <p:sldId id="414" r:id="rId5"/>
    <p:sldId id="419" r:id="rId6"/>
    <p:sldId id="420" r:id="rId7"/>
    <p:sldId id="404" r:id="rId8"/>
    <p:sldId id="415" r:id="rId9"/>
    <p:sldId id="418" r:id="rId10"/>
    <p:sldId id="417" r:id="rId11"/>
    <p:sldId id="427" r:id="rId12"/>
    <p:sldId id="286" r:id="rId13"/>
    <p:sldId id="283" r:id="rId14"/>
    <p:sldId id="392" r:id="rId15"/>
    <p:sldId id="393" r:id="rId16"/>
    <p:sldId id="394" r:id="rId17"/>
    <p:sldId id="285" r:id="rId18"/>
    <p:sldId id="342" r:id="rId19"/>
    <p:sldId id="287" r:id="rId20"/>
    <p:sldId id="288" r:id="rId21"/>
    <p:sldId id="289" r:id="rId22"/>
    <p:sldId id="293" r:id="rId23"/>
    <p:sldId id="294" r:id="rId24"/>
    <p:sldId id="295" r:id="rId25"/>
    <p:sldId id="296" r:id="rId26"/>
    <p:sldId id="297" r:id="rId27"/>
    <p:sldId id="385" r:id="rId28"/>
    <p:sldId id="298" r:id="rId29"/>
    <p:sldId id="299" r:id="rId30"/>
    <p:sldId id="301" r:id="rId31"/>
    <p:sldId id="302" r:id="rId32"/>
    <p:sldId id="303" r:id="rId33"/>
    <p:sldId id="343" r:id="rId34"/>
    <p:sldId id="344" r:id="rId35"/>
    <p:sldId id="316" r:id="rId36"/>
    <p:sldId id="305" r:id="rId37"/>
    <p:sldId id="306" r:id="rId38"/>
    <p:sldId id="307" r:id="rId39"/>
    <p:sldId id="308" r:id="rId40"/>
    <p:sldId id="354" r:id="rId41"/>
    <p:sldId id="357" r:id="rId42"/>
    <p:sldId id="356" r:id="rId43"/>
    <p:sldId id="355" r:id="rId44"/>
    <p:sldId id="395" r:id="rId45"/>
    <p:sldId id="358" r:id="rId46"/>
    <p:sldId id="360" r:id="rId47"/>
    <p:sldId id="318" r:id="rId48"/>
    <p:sldId id="319" r:id="rId49"/>
    <p:sldId id="322" r:id="rId50"/>
    <p:sldId id="320" r:id="rId51"/>
    <p:sldId id="351" r:id="rId52"/>
    <p:sldId id="321" r:id="rId53"/>
    <p:sldId id="364" r:id="rId54"/>
    <p:sldId id="323" r:id="rId55"/>
    <p:sldId id="421" r:id="rId56"/>
    <p:sldId id="422" r:id="rId57"/>
    <p:sldId id="423" r:id="rId58"/>
    <p:sldId id="424" r:id="rId59"/>
    <p:sldId id="352" r:id="rId60"/>
    <p:sldId id="326" r:id="rId61"/>
    <p:sldId id="331" r:id="rId62"/>
    <p:sldId id="369" r:id="rId63"/>
    <p:sldId id="370" r:id="rId64"/>
    <p:sldId id="327" r:id="rId65"/>
    <p:sldId id="332" r:id="rId66"/>
    <p:sldId id="425" r:id="rId67"/>
    <p:sldId id="373" r:id="rId68"/>
    <p:sldId id="290" r:id="rId69"/>
    <p:sldId id="375" r:id="rId70"/>
    <p:sldId id="372" r:id="rId71"/>
    <p:sldId id="346" r:id="rId72"/>
    <p:sldId id="371" r:id="rId73"/>
    <p:sldId id="345" r:id="rId74"/>
    <p:sldId id="347" r:id="rId75"/>
    <p:sldId id="335" r:id="rId76"/>
    <p:sldId id="339" r:id="rId77"/>
    <p:sldId id="340" r:id="rId78"/>
    <p:sldId id="379" r:id="rId79"/>
    <p:sldId id="380" r:id="rId80"/>
    <p:sldId id="406" r:id="rId81"/>
    <p:sldId id="426" r:id="rId82"/>
    <p:sldId id="377" r:id="rId83"/>
    <p:sldId id="378" r:id="rId84"/>
    <p:sldId id="381" r:id="rId85"/>
    <p:sldId id="382" r:id="rId86"/>
    <p:sldId id="383" r:id="rId87"/>
    <p:sldId id="337" r:id="rId88"/>
    <p:sldId id="341"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5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0004D0-8F56-4694-94ED-5B0D9F6CD4A5}" type="datetimeFigureOut">
              <a:rPr lang="en-US" smtClean="0"/>
              <a:pPr/>
              <a:t>10/17/2014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0B303A-3397-41D6-89BA-315B07D105B1}" type="slidenum">
              <a:rPr lang="en-US" smtClean="0"/>
              <a:pPr/>
              <a:t>‹#›</a:t>
            </a:fld>
            <a:endParaRPr lang="en-US"/>
          </a:p>
        </p:txBody>
      </p:sp>
    </p:spTree>
    <p:extLst>
      <p:ext uri="{BB962C8B-B14F-4D97-AF65-F5344CB8AC3E}">
        <p14:creationId xmlns:p14="http://schemas.microsoft.com/office/powerpoint/2010/main" val="3643760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“computationally equivalent” means:</a:t>
            </a:r>
            <a:r>
              <a:rPr lang="en-US" baseline="0" dirty="0" smtClean="0"/>
              <a:t> “runs the same computer program(s) as”</a:t>
            </a:r>
            <a:endParaRPr lang="en-US" dirty="0"/>
          </a:p>
        </p:txBody>
      </p:sp>
      <p:sp>
        <p:nvSpPr>
          <p:cNvPr id="4" name="Slide Number Placeholder 3"/>
          <p:cNvSpPr>
            <a:spLocks noGrp="1"/>
          </p:cNvSpPr>
          <p:nvPr>
            <p:ph type="sldNum" sz="quarter" idx="10"/>
          </p:nvPr>
        </p:nvSpPr>
        <p:spPr/>
        <p:txBody>
          <a:bodyPr/>
          <a:lstStyle/>
          <a:p>
            <a:fld id="{A20B303A-3397-41D6-89BA-315B07D105B1}" type="slidenum">
              <a:rPr lang="en-US" smtClean="0"/>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0B303A-3397-41D6-89BA-315B07D105B1}" type="slidenum">
              <a:rPr lang="en-US" smtClean="0"/>
              <a:pPr/>
              <a:t>46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 to believe that thought could take the form of electricity coursing through something like this…</a:t>
            </a:r>
            <a:endParaRPr lang="en-SG" dirty="0"/>
          </a:p>
        </p:txBody>
      </p:sp>
      <p:sp>
        <p:nvSpPr>
          <p:cNvPr id="4" name="Slide Number Placeholder 3"/>
          <p:cNvSpPr>
            <a:spLocks noGrp="1"/>
          </p:cNvSpPr>
          <p:nvPr>
            <p:ph type="sldNum" sz="quarter" idx="10"/>
          </p:nvPr>
        </p:nvSpPr>
        <p:spPr/>
        <p:txBody>
          <a:bodyPr/>
          <a:lstStyle/>
          <a:p>
            <a:fld id="{A20B303A-3397-41D6-89BA-315B07D105B1}" type="slidenum">
              <a:rPr lang="en-US" smtClean="0"/>
              <a:pPr/>
              <a:t>78</a:t>
            </a:fld>
            <a:endParaRPr lang="en-US"/>
          </a:p>
        </p:txBody>
      </p:sp>
    </p:spTree>
    <p:extLst>
      <p:ext uri="{BB962C8B-B14F-4D97-AF65-F5344CB8AC3E}">
        <p14:creationId xmlns:p14="http://schemas.microsoft.com/office/powerpoint/2010/main" val="219832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ALSO hard to believe it could take the form of electricity coursing through something like this!!</a:t>
            </a:r>
            <a:endParaRPr lang="en-SG" dirty="0"/>
          </a:p>
        </p:txBody>
      </p:sp>
      <p:sp>
        <p:nvSpPr>
          <p:cNvPr id="4" name="Slide Number Placeholder 3"/>
          <p:cNvSpPr>
            <a:spLocks noGrp="1"/>
          </p:cNvSpPr>
          <p:nvPr>
            <p:ph type="sldNum" sz="quarter" idx="10"/>
          </p:nvPr>
        </p:nvSpPr>
        <p:spPr/>
        <p:txBody>
          <a:bodyPr/>
          <a:lstStyle/>
          <a:p>
            <a:fld id="{A20B303A-3397-41D6-89BA-315B07D105B1}" type="slidenum">
              <a:rPr lang="en-US" smtClean="0"/>
              <a:pPr/>
              <a:t>79</a:t>
            </a:fld>
            <a:endParaRPr lang="en-US"/>
          </a:p>
        </p:txBody>
      </p:sp>
    </p:spTree>
    <p:extLst>
      <p:ext uri="{BB962C8B-B14F-4D97-AF65-F5344CB8AC3E}">
        <p14:creationId xmlns:p14="http://schemas.microsoft.com/office/powerpoint/2010/main" val="1520460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724E8F-17B3-4421-9522-99E05EB78788}" type="datetimeFigureOut">
              <a:rPr lang="en-US" smtClean="0"/>
              <a:pPr/>
              <a:t>10/17/2014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F7A8F-A0B9-488E-A727-E1D6EF80CF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24E8F-17B3-4421-9522-99E05EB78788}" type="datetimeFigureOut">
              <a:rPr lang="en-US" smtClean="0"/>
              <a:pPr/>
              <a:t>10/17/2014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F7A8F-A0B9-488E-A727-E1D6EF80CF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GIF"/><Relationship Id="rId4" Type="http://schemas.openxmlformats.org/officeDocument/2006/relationships/image" Target="../media/image4.jpe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GI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GIF"/><Relationship Id="rId4" Type="http://schemas.openxmlformats.org/officeDocument/2006/relationships/image" Target="../media/image4.jpeg"/><Relationship Id="rId9"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GIF"/><Relationship Id="rId4" Type="http://schemas.openxmlformats.org/officeDocument/2006/relationships/image" Target="../media/image4.jpeg"/><Relationship Id="rId9"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676400"/>
            <a:ext cx="3962400" cy="1470025"/>
          </a:xfrm>
        </p:spPr>
        <p:txBody>
          <a:bodyPr>
            <a:noAutofit/>
          </a:bodyPr>
          <a:lstStyle/>
          <a:p>
            <a:r>
              <a:rPr lang="en-US" sz="4800" smtClean="0">
                <a:solidFill>
                  <a:schemeClr val="bg1"/>
                </a:solidFill>
              </a:rPr>
              <a:t>Can Computers Think?</a:t>
            </a:r>
            <a:endParaRPr lang="en-US" sz="4800">
              <a:solidFill>
                <a:schemeClr val="bg1"/>
              </a:solidFill>
            </a:endParaRPr>
          </a:p>
        </p:txBody>
      </p:sp>
      <p:sp>
        <p:nvSpPr>
          <p:cNvPr id="3" name="Subtitle 2"/>
          <p:cNvSpPr>
            <a:spLocks noGrp="1"/>
          </p:cNvSpPr>
          <p:nvPr>
            <p:ph type="subTitle" idx="1"/>
          </p:nvPr>
        </p:nvSpPr>
        <p:spPr>
          <a:xfrm>
            <a:off x="381000" y="4343400"/>
            <a:ext cx="3886200" cy="914400"/>
          </a:xfrm>
        </p:spPr>
        <p:txBody>
          <a:bodyPr>
            <a:normAutofit fontScale="92500" lnSpcReduction="10000"/>
          </a:bodyPr>
          <a:lstStyle/>
          <a:p>
            <a:r>
              <a:rPr lang="en-US" dirty="0" smtClean="0">
                <a:solidFill>
                  <a:schemeClr val="bg1"/>
                </a:solidFill>
              </a:rPr>
              <a:t>PH1102E/GEK1067 </a:t>
            </a:r>
            <a:r>
              <a:rPr lang="en-US" dirty="0" smtClean="0">
                <a:solidFill>
                  <a:schemeClr val="bg1"/>
                </a:solidFill>
              </a:rPr>
              <a:t>Week 8</a:t>
            </a:r>
            <a:endParaRPr lang="en-US" dirty="0">
              <a:solidFill>
                <a:schemeClr val="bg1"/>
              </a:solidFill>
            </a:endParaRPr>
          </a:p>
        </p:txBody>
      </p:sp>
      <p:pic>
        <p:nvPicPr>
          <p:cNvPr id="4" name="Picture 3" descr="20091204121447-1.jpg"/>
          <p:cNvPicPr>
            <a:picLocks noChangeAspect="1"/>
          </p:cNvPicPr>
          <p:nvPr/>
        </p:nvPicPr>
        <p:blipFill>
          <a:blip r:embed="rId2" cstate="print">
            <a:extLst>
              <a:ext uri="{BEBA8EAE-BF5A-486C-A8C5-ECC9F3942E4B}">
                <a14:imgProps xmlns:a14="http://schemas.microsoft.com/office/drawing/2010/main">
                  <a14:imgLayer r:embed="rId3">
                    <a14:imgEffect>
                      <a14:sharpenSoften amount="20000"/>
                    </a14:imgEffect>
                  </a14:imgLayer>
                </a14:imgProps>
              </a:ext>
            </a:extLst>
          </a:blip>
          <a:stretch>
            <a:fillRect/>
          </a:stretch>
        </p:blipFill>
        <p:spPr>
          <a:xfrm rot="16200000">
            <a:off x="4020794" y="1008408"/>
            <a:ext cx="5181600" cy="468878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48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Oval 4"/>
          <p:cNvSpPr/>
          <p:nvPr/>
        </p:nvSpPr>
        <p:spPr>
          <a:xfrm>
            <a:off x="46482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38349"/>
            <a:ext cx="1373397" cy="137339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038600"/>
            <a:ext cx="948906" cy="6286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8389" y="3411747"/>
            <a:ext cx="798385" cy="100584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96" y="1291427"/>
            <a:ext cx="751643" cy="146398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013" r="-3013"/>
          <a:stretch/>
        </p:blipFill>
        <p:spPr>
          <a:xfrm>
            <a:off x="2797834" y="2703122"/>
            <a:ext cx="1240766" cy="124076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860" y="3510000"/>
            <a:ext cx="735880" cy="138250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5604" y="3537477"/>
            <a:ext cx="746462" cy="984442"/>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839" b="46034"/>
          <a:stretch/>
        </p:blipFill>
        <p:spPr>
          <a:xfrm>
            <a:off x="5257800" y="2586000"/>
            <a:ext cx="3048000" cy="92400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4895" y="3681754"/>
            <a:ext cx="940905" cy="566905"/>
          </a:xfrm>
          <a:prstGeom prst="rect">
            <a:avLst/>
          </a:prstGeom>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062" y="1122175"/>
            <a:ext cx="143827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914399" y="5486400"/>
            <a:ext cx="7086601" cy="523220"/>
          </a:xfrm>
          <a:prstGeom prst="rect">
            <a:avLst/>
          </a:prstGeom>
          <a:noFill/>
        </p:spPr>
        <p:txBody>
          <a:bodyPr wrap="square" rtlCol="0">
            <a:spAutoFit/>
          </a:bodyPr>
          <a:lstStyle/>
          <a:p>
            <a:pPr algn="ctr"/>
            <a:r>
              <a:rPr lang="en-US" sz="2800" dirty="0" smtClean="0"/>
              <a:t>But according to John Searle, he does not!</a:t>
            </a:r>
            <a:endParaRPr lang="en-US" sz="2800" dirty="0"/>
          </a:p>
        </p:txBody>
      </p:sp>
    </p:spTree>
    <p:extLst>
      <p:ext uri="{BB962C8B-B14F-4D97-AF65-F5344CB8AC3E}">
        <p14:creationId xmlns:p14="http://schemas.microsoft.com/office/powerpoint/2010/main" val="211990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4.81481E-6 L -0.49618 0.12894 " pathEditMode="relative" rAng="0" ptsTypes="AA">
                                      <p:cBhvr>
                                        <p:cTn id="6" dur="2000" fill="hold"/>
                                        <p:tgtEl>
                                          <p:spTgt spid="1026"/>
                                        </p:tgtEl>
                                        <p:attrNameLst>
                                          <p:attrName>ppt_x</p:attrName>
                                          <p:attrName>ppt_y</p:attrName>
                                        </p:attrNameLst>
                                      </p:cBhvr>
                                      <p:rCtr x="-24809" y="643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9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4406900"/>
            <a:ext cx="6629400" cy="1362075"/>
          </a:xfrm>
        </p:spPr>
        <p:txBody>
          <a:bodyPr>
            <a:normAutofit/>
          </a:bodyPr>
          <a:lstStyle/>
          <a:p>
            <a:r>
              <a:rPr lang="en-US" sz="3600" dirty="0" smtClean="0"/>
              <a:t>II. The </a:t>
            </a:r>
            <a:r>
              <a:rPr lang="en-US" sz="3600" dirty="0" smtClean="0"/>
              <a:t>computational theory </a:t>
            </a:r>
            <a:r>
              <a:rPr lang="en-US" sz="3600" dirty="0" smtClean="0"/>
              <a:t> </a:t>
            </a:r>
            <a:br>
              <a:rPr lang="en-US" sz="3600" dirty="0" smtClean="0"/>
            </a:br>
            <a:r>
              <a:rPr lang="en-US" sz="3600" dirty="0"/>
              <a:t> </a:t>
            </a:r>
            <a:r>
              <a:rPr lang="en-US" sz="3600" dirty="0" smtClean="0"/>
              <a:t>    </a:t>
            </a:r>
            <a:r>
              <a:rPr lang="en-US" sz="3600" dirty="0" smtClean="0"/>
              <a:t>of </a:t>
            </a:r>
            <a:r>
              <a:rPr lang="en-US" sz="3600" dirty="0" smtClean="0"/>
              <a:t>cognition</a:t>
            </a:r>
            <a:endParaRPr lang="en-US" sz="3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indent="0">
              <a:spcAft>
                <a:spcPts val="600"/>
              </a:spcAft>
              <a:buNone/>
            </a:pPr>
            <a:r>
              <a:rPr lang="en-US" dirty="0" smtClean="0"/>
              <a:t>The computational theory of cognition says that </a:t>
            </a:r>
            <a:r>
              <a:rPr lang="en-US" b="1" dirty="0" smtClean="0"/>
              <a:t>to engage in cognitive activity (thinking, understanding, problem-solving, etc.) is just to have a brain that runs the right kind of computer program</a:t>
            </a:r>
            <a:r>
              <a:rPr lang="en-US" dirty="0" smtClean="0"/>
              <a:t>.</a:t>
            </a:r>
          </a:p>
          <a:p>
            <a:pPr indent="0">
              <a:spcAft>
                <a:spcPts val="600"/>
              </a:spcAft>
              <a:buNone/>
            </a:pPr>
            <a:r>
              <a:rPr lang="en-US" dirty="0" smtClean="0">
                <a:solidFill>
                  <a:schemeClr val="bg1"/>
                </a:solidFill>
              </a:rPr>
              <a:t>For example, to speak and understand Chinese is just to have a brain that runs a computer program that takes written or spoken Chinese words as input, and generates behavior (including utterances of Chinese words) as output.</a:t>
            </a:r>
          </a:p>
          <a:p>
            <a:pPr indent="0">
              <a:spcAft>
                <a:spcPts val="600"/>
              </a:spcAft>
              <a:buNone/>
            </a:pPr>
            <a:endParaRPr lang="en-US" i="1" dirty="0"/>
          </a:p>
          <a:p>
            <a:pPr indent="0">
              <a:spcAft>
                <a:spcPts val="600"/>
              </a:spcAft>
              <a:buNone/>
            </a:pPr>
            <a:endParaRPr lang="en-US" dirty="0" smtClean="0"/>
          </a:p>
          <a:p>
            <a:pPr indent="0">
              <a:spcAft>
                <a:spcPts val="600"/>
              </a:spcAft>
              <a:buNone/>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indent="0">
              <a:spcAft>
                <a:spcPts val="600"/>
              </a:spcAft>
              <a:buNone/>
            </a:pPr>
            <a:r>
              <a:rPr lang="en-US" dirty="0" smtClean="0"/>
              <a:t>The computational theory of cognition says that </a:t>
            </a:r>
            <a:r>
              <a:rPr lang="en-US" b="1" dirty="0" smtClean="0"/>
              <a:t>to engage in cognitive activity (thinking, understanding, problem-solving, etc.) is just to have a brain that runs the right kind of computer program</a:t>
            </a:r>
            <a:r>
              <a:rPr lang="en-US" dirty="0" smtClean="0"/>
              <a:t>.</a:t>
            </a:r>
          </a:p>
          <a:p>
            <a:pPr indent="0">
              <a:spcAft>
                <a:spcPts val="600"/>
              </a:spcAft>
              <a:buNone/>
            </a:pPr>
            <a:r>
              <a:rPr lang="en-US" dirty="0" smtClean="0"/>
              <a:t>For example, to speak and understand Chinese is just to have a brain that runs a computer program that takes written or spoken Chinese words as input, and generates behavior (including utterances of Chinese words) as output.</a:t>
            </a:r>
          </a:p>
          <a:p>
            <a:pPr indent="0">
              <a:spcAft>
                <a:spcPts val="600"/>
              </a:spcAft>
              <a:buNone/>
            </a:pPr>
            <a:endParaRPr lang="en-US" i="1" dirty="0"/>
          </a:p>
          <a:p>
            <a:pPr indent="0">
              <a:spcAft>
                <a:spcPts val="600"/>
              </a:spcAft>
              <a:buNone/>
            </a:pPr>
            <a:endParaRPr lang="en-US" dirty="0" smtClean="0"/>
          </a:p>
          <a:p>
            <a:pPr indent="0">
              <a:spcAft>
                <a:spcPts val="600"/>
              </a:spcAft>
              <a:buNone/>
            </a:pPr>
            <a:endParaRPr lang="en-US" dirty="0"/>
          </a:p>
        </p:txBody>
      </p:sp>
    </p:spTree>
    <p:extLst>
      <p:ext uri="{BB962C8B-B14F-4D97-AF65-F5344CB8AC3E}">
        <p14:creationId xmlns:p14="http://schemas.microsoft.com/office/powerpoint/2010/main" val="4002260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96" y="228599"/>
            <a:ext cx="4117803" cy="3409101"/>
          </a:xfrm>
          <a:prstGeom prst="rect">
            <a:avLst/>
          </a:prstGeom>
        </p:spPr>
      </p:pic>
    </p:spTree>
    <p:extLst>
      <p:ext uri="{BB962C8B-B14F-4D97-AF65-F5344CB8AC3E}">
        <p14:creationId xmlns:p14="http://schemas.microsoft.com/office/powerpoint/2010/main" val="1612494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96" y="228599"/>
            <a:ext cx="4117803" cy="3409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13" y="1752600"/>
            <a:ext cx="4572000" cy="4622800"/>
          </a:xfrm>
          <a:prstGeom prst="rect">
            <a:avLst/>
          </a:prstGeom>
        </p:spPr>
      </p:pic>
    </p:spTree>
    <p:extLst>
      <p:ext uri="{BB962C8B-B14F-4D97-AF65-F5344CB8AC3E}">
        <p14:creationId xmlns:p14="http://schemas.microsoft.com/office/powerpoint/2010/main" val="4136179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Computer Programs</a:t>
            </a:r>
            <a:endParaRPr lang="en-US"/>
          </a:p>
        </p:txBody>
      </p:sp>
      <p:sp>
        <p:nvSpPr>
          <p:cNvPr id="3" name="Content Placeholder 2"/>
          <p:cNvSpPr>
            <a:spLocks noGrp="1"/>
          </p:cNvSpPr>
          <p:nvPr>
            <p:ph idx="1"/>
          </p:nvPr>
        </p:nvSpPr>
        <p:spPr>
          <a:xfrm>
            <a:off x="457200" y="1600200"/>
            <a:ext cx="8229600" cy="5105400"/>
          </a:xfrm>
        </p:spPr>
        <p:txBody>
          <a:bodyPr>
            <a:normAutofit/>
          </a:bodyPr>
          <a:lstStyle/>
          <a:p>
            <a:pPr indent="0">
              <a:spcBef>
                <a:spcPts val="0"/>
              </a:spcBef>
              <a:spcAft>
                <a:spcPts val="1800"/>
              </a:spcAft>
              <a:buNone/>
            </a:pPr>
            <a:r>
              <a:rPr lang="en-US" sz="2800" smtClean="0">
                <a:solidFill>
                  <a:schemeClr val="bg1"/>
                </a:solidFill>
              </a:rPr>
              <a:t>A “program” (as Searle defines it) is any set of </a:t>
            </a:r>
            <a:r>
              <a:rPr lang="en-US" sz="2800" u="sng" smtClean="0">
                <a:solidFill>
                  <a:schemeClr val="bg1"/>
                </a:solidFill>
              </a:rPr>
              <a:t>simple</a:t>
            </a:r>
            <a:r>
              <a:rPr lang="en-US" sz="2800" b="1" smtClean="0">
                <a:solidFill>
                  <a:schemeClr val="bg1"/>
                </a:solidFill>
              </a:rPr>
              <a:t> </a:t>
            </a:r>
            <a:r>
              <a:rPr lang="en-US" sz="2800" u="sng" smtClean="0">
                <a:solidFill>
                  <a:schemeClr val="bg1"/>
                </a:solidFill>
              </a:rPr>
              <a:t>rules</a:t>
            </a:r>
            <a:r>
              <a:rPr lang="en-US" sz="2800" smtClean="0">
                <a:solidFill>
                  <a:schemeClr val="bg1"/>
                </a:solidFill>
              </a:rPr>
              <a:t> for manipulating </a:t>
            </a:r>
            <a:r>
              <a:rPr lang="en-US" sz="2800" u="sng" smtClean="0">
                <a:solidFill>
                  <a:schemeClr val="bg1"/>
                </a:solidFill>
              </a:rPr>
              <a:t>symbols</a:t>
            </a:r>
            <a:r>
              <a:rPr lang="en-US" sz="2800" smtClean="0">
                <a:solidFill>
                  <a:schemeClr val="bg1"/>
                </a:solidFill>
              </a:rPr>
              <a:t>.</a:t>
            </a:r>
          </a:p>
          <a:p>
            <a:pPr indent="0">
              <a:spcBef>
                <a:spcPts val="0"/>
              </a:spcBef>
              <a:spcAft>
                <a:spcPts val="1800"/>
              </a:spcAft>
              <a:buNone/>
            </a:pPr>
            <a:r>
              <a:rPr lang="en-US" sz="2800" smtClean="0">
                <a:solidFill>
                  <a:schemeClr val="bg1"/>
                </a:solidFill>
              </a:rPr>
              <a:t>A </a:t>
            </a:r>
            <a:r>
              <a:rPr lang="en-US" sz="2800" u="sng" smtClean="0">
                <a:solidFill>
                  <a:schemeClr val="bg1"/>
                </a:solidFill>
              </a:rPr>
              <a:t>simple rule </a:t>
            </a:r>
            <a:r>
              <a:rPr lang="en-US" sz="2800" smtClean="0">
                <a:solidFill>
                  <a:schemeClr val="bg1"/>
                </a:solidFill>
              </a:rPr>
              <a:t>is a rule that requires no intelligence or creativity to apply -- a rule that even a mindless mechanism can apply correctly.</a:t>
            </a:r>
          </a:p>
          <a:p>
            <a:pPr indent="0">
              <a:spcBef>
                <a:spcPts val="0"/>
              </a:spcBef>
              <a:spcAft>
                <a:spcPts val="1800"/>
              </a:spcAft>
              <a:buNone/>
            </a:pPr>
            <a:r>
              <a:rPr lang="en-US" sz="2800" smtClean="0">
                <a:solidFill>
                  <a:schemeClr val="bg1"/>
                </a:solidFill>
              </a:rPr>
              <a:t>A </a:t>
            </a:r>
            <a:r>
              <a:rPr lang="en-US" sz="2800" u="sng" smtClean="0">
                <a:solidFill>
                  <a:schemeClr val="bg1"/>
                </a:solidFill>
              </a:rPr>
              <a:t>symbol</a:t>
            </a:r>
            <a:r>
              <a:rPr lang="en-US" sz="2800" smtClean="0">
                <a:solidFill>
                  <a:schemeClr val="bg1"/>
                </a:solidFill>
              </a:rPr>
              <a:t> is any intrinsically meaningless thing that we can create, erase, copy, store, transmit, or otherwise manipulate.</a:t>
            </a:r>
          </a:p>
          <a:p>
            <a:pPr indent="0">
              <a:buNone/>
            </a:pP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Computer Programs</a:t>
            </a:r>
            <a:endParaRPr lang="en-US"/>
          </a:p>
        </p:txBody>
      </p:sp>
      <p:sp>
        <p:nvSpPr>
          <p:cNvPr id="3" name="Content Placeholder 2"/>
          <p:cNvSpPr>
            <a:spLocks noGrp="1"/>
          </p:cNvSpPr>
          <p:nvPr>
            <p:ph idx="1"/>
          </p:nvPr>
        </p:nvSpPr>
        <p:spPr>
          <a:xfrm>
            <a:off x="457200" y="1600200"/>
            <a:ext cx="8229600" cy="5105400"/>
          </a:xfrm>
        </p:spPr>
        <p:txBody>
          <a:bodyPr>
            <a:normAutofit/>
          </a:bodyPr>
          <a:lstStyle/>
          <a:p>
            <a:pPr indent="0">
              <a:spcBef>
                <a:spcPts val="0"/>
              </a:spcBef>
              <a:spcAft>
                <a:spcPts val="1800"/>
              </a:spcAft>
              <a:buNone/>
            </a:pPr>
            <a:r>
              <a:rPr lang="en-US" sz="2800" smtClean="0"/>
              <a:t>What is a “computer program”?</a:t>
            </a:r>
          </a:p>
          <a:p>
            <a:pPr indent="0">
              <a:spcBef>
                <a:spcPts val="0"/>
              </a:spcBef>
              <a:spcAft>
                <a:spcPts val="1800"/>
              </a:spcAft>
              <a:buNone/>
            </a:pPr>
            <a:r>
              <a:rPr lang="en-US" sz="2800" smtClean="0">
                <a:solidFill>
                  <a:schemeClr val="bg1"/>
                </a:solidFill>
              </a:rPr>
              <a:t>A “program” (as Searle defines it) is any set of </a:t>
            </a:r>
            <a:r>
              <a:rPr lang="en-US" sz="2800" u="sng" smtClean="0">
                <a:solidFill>
                  <a:schemeClr val="bg1"/>
                </a:solidFill>
              </a:rPr>
              <a:t>simple</a:t>
            </a:r>
            <a:r>
              <a:rPr lang="en-US" sz="2800" b="1" smtClean="0">
                <a:solidFill>
                  <a:schemeClr val="bg1"/>
                </a:solidFill>
              </a:rPr>
              <a:t> </a:t>
            </a:r>
            <a:r>
              <a:rPr lang="en-US" sz="2800" u="sng" smtClean="0">
                <a:solidFill>
                  <a:schemeClr val="bg1"/>
                </a:solidFill>
              </a:rPr>
              <a:t>rules</a:t>
            </a:r>
            <a:r>
              <a:rPr lang="en-US" sz="2800" smtClean="0">
                <a:solidFill>
                  <a:schemeClr val="bg1"/>
                </a:solidFill>
              </a:rPr>
              <a:t> for manipulating </a:t>
            </a:r>
            <a:r>
              <a:rPr lang="en-US" sz="2800" u="sng" smtClean="0">
                <a:solidFill>
                  <a:schemeClr val="bg1"/>
                </a:solidFill>
              </a:rPr>
              <a:t>symbols</a:t>
            </a:r>
            <a:r>
              <a:rPr lang="en-US" sz="2800" smtClean="0">
                <a:solidFill>
                  <a:schemeClr val="bg1"/>
                </a:solidFill>
              </a:rPr>
              <a:t>.</a:t>
            </a:r>
          </a:p>
          <a:p>
            <a:pPr indent="0">
              <a:spcBef>
                <a:spcPts val="0"/>
              </a:spcBef>
              <a:spcAft>
                <a:spcPts val="1800"/>
              </a:spcAft>
              <a:buNone/>
            </a:pPr>
            <a:r>
              <a:rPr lang="en-US" sz="2800" smtClean="0">
                <a:solidFill>
                  <a:schemeClr val="bg1"/>
                </a:solidFill>
              </a:rPr>
              <a:t>A </a:t>
            </a:r>
            <a:r>
              <a:rPr lang="en-US" sz="2800" u="sng" smtClean="0">
                <a:solidFill>
                  <a:schemeClr val="bg1"/>
                </a:solidFill>
              </a:rPr>
              <a:t>simple rule </a:t>
            </a:r>
            <a:r>
              <a:rPr lang="en-US" sz="2800" smtClean="0">
                <a:solidFill>
                  <a:schemeClr val="bg1"/>
                </a:solidFill>
              </a:rPr>
              <a:t>is a rule that requires no intelligence or creativity to apply -- a rule that even a mindless mechanism can apply correctly.</a:t>
            </a:r>
          </a:p>
          <a:p>
            <a:pPr indent="0">
              <a:spcBef>
                <a:spcPts val="0"/>
              </a:spcBef>
              <a:spcAft>
                <a:spcPts val="1800"/>
              </a:spcAft>
              <a:buNone/>
            </a:pPr>
            <a:r>
              <a:rPr lang="en-US" sz="2800" smtClean="0">
                <a:solidFill>
                  <a:schemeClr val="bg1"/>
                </a:solidFill>
              </a:rPr>
              <a:t>A </a:t>
            </a:r>
            <a:r>
              <a:rPr lang="en-US" sz="2800" u="sng" smtClean="0">
                <a:solidFill>
                  <a:schemeClr val="bg1"/>
                </a:solidFill>
              </a:rPr>
              <a:t>symbol</a:t>
            </a:r>
            <a:r>
              <a:rPr lang="en-US" sz="2800" smtClean="0">
                <a:solidFill>
                  <a:schemeClr val="bg1"/>
                </a:solidFill>
              </a:rPr>
              <a:t> is any intrinsically meaningless thing that we can create, erase, copy, store, transmit, or otherwise manipulate.</a:t>
            </a:r>
          </a:p>
          <a:p>
            <a:pPr indent="0">
              <a:buNone/>
            </a:pP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Computer Programs</a:t>
            </a:r>
            <a:endParaRPr lang="en-US"/>
          </a:p>
        </p:txBody>
      </p:sp>
      <p:sp>
        <p:nvSpPr>
          <p:cNvPr id="3" name="Content Placeholder 2"/>
          <p:cNvSpPr>
            <a:spLocks noGrp="1"/>
          </p:cNvSpPr>
          <p:nvPr>
            <p:ph idx="1"/>
          </p:nvPr>
        </p:nvSpPr>
        <p:spPr>
          <a:xfrm>
            <a:off x="457200" y="1600200"/>
            <a:ext cx="8229600" cy="5105400"/>
          </a:xfrm>
        </p:spPr>
        <p:txBody>
          <a:bodyPr>
            <a:normAutofit/>
          </a:bodyPr>
          <a:lstStyle/>
          <a:p>
            <a:pPr indent="0">
              <a:spcBef>
                <a:spcPts val="0"/>
              </a:spcBef>
              <a:spcAft>
                <a:spcPts val="1800"/>
              </a:spcAft>
              <a:buNone/>
            </a:pPr>
            <a:r>
              <a:rPr lang="en-US" sz="2800" smtClean="0"/>
              <a:t>What is a “computer program”?</a:t>
            </a:r>
          </a:p>
          <a:p>
            <a:pPr indent="0">
              <a:spcBef>
                <a:spcPts val="0"/>
              </a:spcBef>
              <a:spcAft>
                <a:spcPts val="1800"/>
              </a:spcAft>
              <a:buNone/>
            </a:pPr>
            <a:r>
              <a:rPr lang="en-US" sz="2800" smtClean="0"/>
              <a:t>A computer program is any set of </a:t>
            </a:r>
            <a:r>
              <a:rPr lang="en-US" sz="2800" u="sng" smtClean="0"/>
              <a:t>simple</a:t>
            </a:r>
            <a:r>
              <a:rPr lang="en-US" sz="2800" b="1" smtClean="0"/>
              <a:t> </a:t>
            </a:r>
            <a:r>
              <a:rPr lang="en-US" sz="2800" u="sng" smtClean="0"/>
              <a:t>rules</a:t>
            </a:r>
            <a:r>
              <a:rPr lang="en-US" sz="2800" smtClean="0"/>
              <a:t> for manipulating </a:t>
            </a:r>
            <a:r>
              <a:rPr lang="en-US" sz="2800" u="sng" smtClean="0"/>
              <a:t>symbols</a:t>
            </a:r>
            <a:r>
              <a:rPr lang="en-US" sz="2800" smtClean="0"/>
              <a:t>.</a:t>
            </a:r>
          </a:p>
          <a:p>
            <a:pPr indent="0">
              <a:spcBef>
                <a:spcPts val="0"/>
              </a:spcBef>
              <a:spcAft>
                <a:spcPts val="1800"/>
              </a:spcAft>
              <a:buNone/>
            </a:pPr>
            <a:r>
              <a:rPr lang="en-US" sz="2800" smtClean="0">
                <a:solidFill>
                  <a:schemeClr val="bg1"/>
                </a:solidFill>
              </a:rPr>
              <a:t>A </a:t>
            </a:r>
            <a:r>
              <a:rPr lang="en-US" sz="2800" u="sng" smtClean="0">
                <a:solidFill>
                  <a:schemeClr val="bg1"/>
                </a:solidFill>
              </a:rPr>
              <a:t>simple rule </a:t>
            </a:r>
            <a:r>
              <a:rPr lang="en-US" sz="2800" smtClean="0">
                <a:solidFill>
                  <a:schemeClr val="bg1"/>
                </a:solidFill>
              </a:rPr>
              <a:t>is a rule that requires no intelligence or creativity to apply -- a rule that even a mindless mechanism can apply correctly.</a:t>
            </a:r>
          </a:p>
          <a:p>
            <a:pPr indent="0">
              <a:spcBef>
                <a:spcPts val="0"/>
              </a:spcBef>
              <a:spcAft>
                <a:spcPts val="1800"/>
              </a:spcAft>
              <a:buNone/>
            </a:pPr>
            <a:r>
              <a:rPr lang="en-US" sz="2800" smtClean="0">
                <a:solidFill>
                  <a:schemeClr val="bg1"/>
                </a:solidFill>
              </a:rPr>
              <a:t>A </a:t>
            </a:r>
            <a:r>
              <a:rPr lang="en-US" sz="2800" u="sng" smtClean="0">
                <a:solidFill>
                  <a:schemeClr val="bg1"/>
                </a:solidFill>
              </a:rPr>
              <a:t>symbol</a:t>
            </a:r>
            <a:r>
              <a:rPr lang="en-US" sz="2800" smtClean="0">
                <a:solidFill>
                  <a:schemeClr val="bg1"/>
                </a:solidFill>
              </a:rPr>
              <a:t> is any intrinsically meaningless thing that we can create, erase, copy, store, transmit, or otherwise manipulate.</a:t>
            </a:r>
          </a:p>
          <a:p>
            <a:pPr indent="0">
              <a:buNone/>
            </a:pP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Today’s Plan</a:t>
            </a:r>
            <a:endParaRPr lang="en-US"/>
          </a:p>
        </p:txBody>
      </p:sp>
      <p:sp>
        <p:nvSpPr>
          <p:cNvPr id="3" name="Content Placeholder 2"/>
          <p:cNvSpPr>
            <a:spLocks noGrp="1"/>
          </p:cNvSpPr>
          <p:nvPr>
            <p:ph idx="1"/>
          </p:nvPr>
        </p:nvSpPr>
        <p:spPr/>
        <p:txBody>
          <a:bodyPr>
            <a:normAutofit fontScale="92500" lnSpcReduction="10000"/>
          </a:bodyPr>
          <a:lstStyle/>
          <a:p>
            <a:pPr indent="0">
              <a:spcAft>
                <a:spcPts val="600"/>
              </a:spcAft>
              <a:buNone/>
            </a:pPr>
            <a:r>
              <a:rPr lang="en-US" dirty="0" smtClean="0"/>
              <a:t>I.   </a:t>
            </a:r>
            <a:r>
              <a:rPr lang="en-US" dirty="0" smtClean="0"/>
              <a:t>Review: </a:t>
            </a:r>
            <a:r>
              <a:rPr lang="en-US" dirty="0" smtClean="0"/>
              <a:t>consciousness &amp; cognition</a:t>
            </a:r>
          </a:p>
          <a:p>
            <a:pPr indent="0">
              <a:spcAft>
                <a:spcPts val="600"/>
              </a:spcAft>
              <a:buNone/>
            </a:pPr>
            <a:r>
              <a:rPr lang="en-US" dirty="0" smtClean="0"/>
              <a:t>II.  The computational theory of cognition</a:t>
            </a:r>
          </a:p>
          <a:p>
            <a:pPr indent="0">
              <a:spcAft>
                <a:spcPts val="600"/>
              </a:spcAft>
              <a:buNone/>
            </a:pPr>
            <a:r>
              <a:rPr lang="en-US" dirty="0"/>
              <a:t>	</a:t>
            </a:r>
            <a:r>
              <a:rPr lang="en-US" dirty="0" smtClean="0"/>
              <a:t>  A. What is a computer?</a:t>
            </a:r>
          </a:p>
          <a:p>
            <a:pPr indent="0">
              <a:spcAft>
                <a:spcPts val="600"/>
              </a:spcAft>
              <a:buNone/>
            </a:pPr>
            <a:r>
              <a:rPr lang="en-US" dirty="0"/>
              <a:t>	</a:t>
            </a:r>
            <a:r>
              <a:rPr lang="en-US" dirty="0" smtClean="0"/>
              <a:t>  B. The brain as a computer</a:t>
            </a:r>
          </a:p>
          <a:p>
            <a:pPr indent="0">
              <a:buNone/>
            </a:pPr>
            <a:r>
              <a:rPr lang="en-US" dirty="0" smtClean="0"/>
              <a:t>III.  </a:t>
            </a:r>
            <a:r>
              <a:rPr lang="en-US" dirty="0" smtClean="0"/>
              <a:t>Searle’s</a:t>
            </a:r>
            <a:r>
              <a:rPr lang="en-US" dirty="0" smtClean="0"/>
              <a:t> Chinese </a:t>
            </a:r>
            <a:r>
              <a:rPr lang="en-US" dirty="0" smtClean="0"/>
              <a:t>Room Argument</a:t>
            </a:r>
          </a:p>
          <a:p>
            <a:pPr indent="0">
              <a:spcAft>
                <a:spcPts val="600"/>
              </a:spcAft>
              <a:buNone/>
            </a:pPr>
            <a:r>
              <a:rPr lang="en-US" dirty="0" smtClean="0"/>
              <a:t>IV.  Objections to the Chinese Room Argument</a:t>
            </a:r>
          </a:p>
          <a:p>
            <a:pPr indent="0">
              <a:spcAft>
                <a:spcPts val="600"/>
              </a:spcAft>
              <a:buNone/>
            </a:pPr>
            <a:r>
              <a:rPr lang="en-US" dirty="0"/>
              <a:t>	</a:t>
            </a:r>
            <a:r>
              <a:rPr lang="en-US" dirty="0" smtClean="0"/>
              <a:t>  A. The Robot Objection</a:t>
            </a:r>
          </a:p>
          <a:p>
            <a:pPr indent="0">
              <a:spcAft>
                <a:spcPts val="600"/>
              </a:spcAft>
              <a:buNone/>
            </a:pPr>
            <a:r>
              <a:rPr lang="en-US" dirty="0"/>
              <a:t>	</a:t>
            </a:r>
            <a:r>
              <a:rPr lang="en-US" dirty="0" smtClean="0"/>
              <a:t>  B. The System Objection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Computer Programs</a:t>
            </a:r>
            <a:endParaRPr lang="en-US"/>
          </a:p>
        </p:txBody>
      </p:sp>
      <p:sp>
        <p:nvSpPr>
          <p:cNvPr id="3" name="Content Placeholder 2"/>
          <p:cNvSpPr>
            <a:spLocks noGrp="1"/>
          </p:cNvSpPr>
          <p:nvPr>
            <p:ph idx="1"/>
          </p:nvPr>
        </p:nvSpPr>
        <p:spPr>
          <a:xfrm>
            <a:off x="457200" y="1600200"/>
            <a:ext cx="8229600" cy="5105400"/>
          </a:xfrm>
        </p:spPr>
        <p:txBody>
          <a:bodyPr>
            <a:normAutofit/>
          </a:bodyPr>
          <a:lstStyle/>
          <a:p>
            <a:pPr indent="0">
              <a:spcBef>
                <a:spcPts val="0"/>
              </a:spcBef>
              <a:spcAft>
                <a:spcPts val="1800"/>
              </a:spcAft>
              <a:buNone/>
            </a:pPr>
            <a:r>
              <a:rPr lang="en-US" sz="2800" smtClean="0"/>
              <a:t>What is a “computer program”?</a:t>
            </a:r>
          </a:p>
          <a:p>
            <a:pPr indent="0">
              <a:spcBef>
                <a:spcPts val="0"/>
              </a:spcBef>
              <a:spcAft>
                <a:spcPts val="1800"/>
              </a:spcAft>
              <a:buNone/>
            </a:pPr>
            <a:r>
              <a:rPr lang="en-US" sz="2800" smtClean="0"/>
              <a:t>A computer program is any set of </a:t>
            </a:r>
            <a:r>
              <a:rPr lang="en-US" sz="2800" u="sng" smtClean="0"/>
              <a:t>simple</a:t>
            </a:r>
            <a:r>
              <a:rPr lang="en-US" sz="2800" b="1" smtClean="0"/>
              <a:t> </a:t>
            </a:r>
            <a:r>
              <a:rPr lang="en-US" sz="2800" u="sng" smtClean="0"/>
              <a:t>rules</a:t>
            </a:r>
            <a:r>
              <a:rPr lang="en-US" sz="2800" smtClean="0"/>
              <a:t> for manipulating </a:t>
            </a:r>
            <a:r>
              <a:rPr lang="en-US" sz="2800" u="sng" smtClean="0"/>
              <a:t>symbols</a:t>
            </a:r>
            <a:r>
              <a:rPr lang="en-US" sz="2800" smtClean="0"/>
              <a:t>.</a:t>
            </a:r>
          </a:p>
          <a:p>
            <a:pPr indent="0">
              <a:spcBef>
                <a:spcPts val="0"/>
              </a:spcBef>
              <a:spcAft>
                <a:spcPts val="1800"/>
              </a:spcAft>
              <a:buNone/>
            </a:pPr>
            <a:r>
              <a:rPr lang="en-US" sz="2800" smtClean="0"/>
              <a:t>A </a:t>
            </a:r>
            <a:r>
              <a:rPr lang="en-US" sz="2800" u="sng" smtClean="0"/>
              <a:t>simple rule </a:t>
            </a:r>
            <a:r>
              <a:rPr lang="en-US" sz="2800" smtClean="0"/>
              <a:t>is a rule that requires no intelligence or creativity to apply -- a rule that even a mindless mechanism can apply correctly.</a:t>
            </a:r>
          </a:p>
          <a:p>
            <a:pPr indent="0">
              <a:spcBef>
                <a:spcPts val="0"/>
              </a:spcBef>
              <a:spcAft>
                <a:spcPts val="1800"/>
              </a:spcAft>
              <a:buNone/>
            </a:pPr>
            <a:r>
              <a:rPr lang="en-US" sz="2800" smtClean="0">
                <a:solidFill>
                  <a:schemeClr val="bg1"/>
                </a:solidFill>
              </a:rPr>
              <a:t>A </a:t>
            </a:r>
            <a:r>
              <a:rPr lang="en-US" sz="2800" u="sng" smtClean="0">
                <a:solidFill>
                  <a:schemeClr val="bg1"/>
                </a:solidFill>
              </a:rPr>
              <a:t>symbol</a:t>
            </a:r>
            <a:r>
              <a:rPr lang="en-US" sz="2800" smtClean="0">
                <a:solidFill>
                  <a:schemeClr val="bg1"/>
                </a:solidFill>
              </a:rPr>
              <a:t> is any intrinsically meaningless thing that we can create, erase, copy, store, transmit, or otherwise manipulate.</a:t>
            </a:r>
          </a:p>
          <a:p>
            <a:pPr indent="0">
              <a:buNone/>
            </a:pP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Computer Programs</a:t>
            </a:r>
            <a:endParaRPr lang="en-US"/>
          </a:p>
        </p:txBody>
      </p:sp>
      <p:sp>
        <p:nvSpPr>
          <p:cNvPr id="3" name="Content Placeholder 2"/>
          <p:cNvSpPr>
            <a:spLocks noGrp="1"/>
          </p:cNvSpPr>
          <p:nvPr>
            <p:ph idx="1"/>
          </p:nvPr>
        </p:nvSpPr>
        <p:spPr>
          <a:xfrm>
            <a:off x="457200" y="1600200"/>
            <a:ext cx="8229600" cy="5105400"/>
          </a:xfrm>
        </p:spPr>
        <p:txBody>
          <a:bodyPr>
            <a:normAutofit/>
          </a:bodyPr>
          <a:lstStyle/>
          <a:p>
            <a:pPr indent="0">
              <a:spcBef>
                <a:spcPts val="0"/>
              </a:spcBef>
              <a:spcAft>
                <a:spcPts val="1800"/>
              </a:spcAft>
              <a:buNone/>
            </a:pPr>
            <a:r>
              <a:rPr lang="en-US" sz="2800" smtClean="0"/>
              <a:t>What is a “computer program”?</a:t>
            </a:r>
          </a:p>
          <a:p>
            <a:pPr indent="0">
              <a:spcBef>
                <a:spcPts val="0"/>
              </a:spcBef>
              <a:spcAft>
                <a:spcPts val="1800"/>
              </a:spcAft>
              <a:buNone/>
            </a:pPr>
            <a:r>
              <a:rPr lang="en-US" sz="2800" smtClean="0"/>
              <a:t>A computer program is any set of </a:t>
            </a:r>
            <a:r>
              <a:rPr lang="en-US" sz="2800" u="sng" smtClean="0"/>
              <a:t>simple</a:t>
            </a:r>
            <a:r>
              <a:rPr lang="en-US" sz="2800" b="1" smtClean="0"/>
              <a:t> </a:t>
            </a:r>
            <a:r>
              <a:rPr lang="en-US" sz="2800" u="sng" smtClean="0"/>
              <a:t>rules</a:t>
            </a:r>
            <a:r>
              <a:rPr lang="en-US" sz="2800" smtClean="0"/>
              <a:t> for manipulating </a:t>
            </a:r>
            <a:r>
              <a:rPr lang="en-US" sz="2800" u="sng" smtClean="0"/>
              <a:t>symbols</a:t>
            </a:r>
            <a:r>
              <a:rPr lang="en-US" sz="2800" smtClean="0"/>
              <a:t>.</a:t>
            </a:r>
          </a:p>
          <a:p>
            <a:pPr indent="0">
              <a:spcBef>
                <a:spcPts val="0"/>
              </a:spcBef>
              <a:spcAft>
                <a:spcPts val="1800"/>
              </a:spcAft>
              <a:buNone/>
            </a:pPr>
            <a:r>
              <a:rPr lang="en-US" sz="2800" smtClean="0"/>
              <a:t>A </a:t>
            </a:r>
            <a:r>
              <a:rPr lang="en-US" sz="2800" u="sng" smtClean="0"/>
              <a:t>simple rule </a:t>
            </a:r>
            <a:r>
              <a:rPr lang="en-US" sz="2800" smtClean="0"/>
              <a:t>is a rule that requires no intelligence or creativity to apply -- a rule that even a mindless mechanism can apply correctly.</a:t>
            </a:r>
          </a:p>
          <a:p>
            <a:pPr indent="0">
              <a:spcBef>
                <a:spcPts val="0"/>
              </a:spcBef>
              <a:spcAft>
                <a:spcPts val="1800"/>
              </a:spcAft>
              <a:buNone/>
            </a:pPr>
            <a:r>
              <a:rPr lang="en-US" sz="2800" smtClean="0"/>
              <a:t>A </a:t>
            </a:r>
            <a:r>
              <a:rPr lang="en-US" sz="2800" u="sng" smtClean="0"/>
              <a:t>symbol</a:t>
            </a:r>
            <a:r>
              <a:rPr lang="en-US" sz="2800" smtClean="0"/>
              <a:t> is any intrinsically meaningless thing that can be created, erased, copied, stored, transmitted, or otherwise manipulated.</a:t>
            </a:r>
          </a:p>
          <a:p>
            <a:pPr indent="0">
              <a:buNone/>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The Brain as a Computer</a:t>
            </a:r>
            <a:endParaRPr lang="en-US">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The Brain as a Computer</a:t>
            </a:r>
            <a:endParaRPr lang="en-US">
              <a:solidFill>
                <a:schemeClr val="bg1"/>
              </a:solidFill>
            </a:endParaRPr>
          </a:p>
        </p:txBody>
      </p:sp>
      <p:sp>
        <p:nvSpPr>
          <p:cNvPr id="4" name="Content Placeholder 3"/>
          <p:cNvSpPr>
            <a:spLocks noGrp="1"/>
          </p:cNvSpPr>
          <p:nvPr>
            <p:ph sz="half" idx="1"/>
          </p:nvPr>
        </p:nvSpPr>
        <p:spPr>
          <a:xfrm>
            <a:off x="304800" y="1828800"/>
            <a:ext cx="3733800" cy="3200400"/>
          </a:xfrm>
        </p:spPr>
        <p:txBody>
          <a:bodyPr>
            <a:normAutofit lnSpcReduction="10000"/>
          </a:bodyPr>
          <a:lstStyle/>
          <a:p>
            <a:pPr marL="0" indent="0">
              <a:buNone/>
            </a:pPr>
            <a:r>
              <a:rPr lang="en-US" dirty="0" smtClean="0">
                <a:solidFill>
                  <a:schemeClr val="bg1"/>
                </a:solidFill>
              </a:rPr>
              <a:t>Consider an ordinary Chinese speaker’s brain. This, like any human brain, is a complex structure consisting of billions of inter-connected brain cells called neurons.</a:t>
            </a:r>
            <a:endParaRPr lang="en-US" dirty="0" smtClean="0"/>
          </a:p>
        </p:txBody>
      </p:sp>
      <p:pic>
        <p:nvPicPr>
          <p:cNvPr id="6" name="Content Placeholder 5" descr="neurons1.jpg"/>
          <p:cNvPicPr>
            <a:picLocks noGrp="1" noChangeAspect="1"/>
          </p:cNvPicPr>
          <p:nvPr>
            <p:ph sz="half" idx="2"/>
          </p:nvPr>
        </p:nvPicPr>
        <p:blipFill>
          <a:blip r:embed="rId2" cstate="print"/>
          <a:stretch>
            <a:fillRect/>
          </a:stretch>
        </p:blipFill>
        <p:spPr>
          <a:xfrm>
            <a:off x="4287150" y="1752600"/>
            <a:ext cx="4422965" cy="35052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The Brain as a Computer</a:t>
            </a:r>
            <a:endParaRPr lang="en-US">
              <a:solidFill>
                <a:schemeClr val="bg1"/>
              </a:solidFill>
            </a:endParaRPr>
          </a:p>
        </p:txBody>
      </p:sp>
      <p:sp>
        <p:nvSpPr>
          <p:cNvPr id="4" name="Content Placeholder 3"/>
          <p:cNvSpPr>
            <a:spLocks noGrp="1"/>
          </p:cNvSpPr>
          <p:nvPr>
            <p:ph sz="half" idx="1"/>
          </p:nvPr>
        </p:nvSpPr>
        <p:spPr>
          <a:xfrm>
            <a:off x="304800" y="1828800"/>
            <a:ext cx="3733800" cy="3200400"/>
          </a:xfrm>
        </p:spPr>
        <p:txBody>
          <a:bodyPr>
            <a:normAutofit/>
          </a:bodyPr>
          <a:lstStyle/>
          <a:p>
            <a:pPr marL="0" indent="0">
              <a:buNone/>
            </a:pPr>
            <a:r>
              <a:rPr lang="en-US" smtClean="0">
                <a:solidFill>
                  <a:schemeClr val="bg1"/>
                </a:solidFill>
              </a:rPr>
              <a:t>Each neuron is connected to other neurons by fibers, along which it can send and receive electrical or chemical impulses.</a:t>
            </a:r>
            <a:endParaRPr lang="en-US">
              <a:solidFill>
                <a:schemeClr val="bg1"/>
              </a:solidFill>
            </a:endParaRPr>
          </a:p>
        </p:txBody>
      </p:sp>
      <p:pic>
        <p:nvPicPr>
          <p:cNvPr id="6" name="Content Placeholder 5" descr="neurons1.jpg"/>
          <p:cNvPicPr>
            <a:picLocks noGrp="1" noChangeAspect="1"/>
          </p:cNvPicPr>
          <p:nvPr>
            <p:ph sz="half" idx="2"/>
          </p:nvPr>
        </p:nvPicPr>
        <p:blipFill>
          <a:blip r:embed="rId2" cstate="print"/>
          <a:stretch>
            <a:fillRect/>
          </a:stretch>
        </p:blipFill>
        <p:spPr>
          <a:xfrm>
            <a:off x="4287150" y="1752600"/>
            <a:ext cx="4422965" cy="35052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bg1"/>
                </a:solidFill>
              </a:rPr>
              <a:t>The Brain as a Computer</a:t>
            </a:r>
            <a:endParaRPr lang="en-US">
              <a:solidFill>
                <a:schemeClr val="bg1"/>
              </a:solidFill>
            </a:endParaRPr>
          </a:p>
        </p:txBody>
      </p:sp>
      <p:sp>
        <p:nvSpPr>
          <p:cNvPr id="4" name="Content Placeholder 3"/>
          <p:cNvSpPr>
            <a:spLocks noGrp="1"/>
          </p:cNvSpPr>
          <p:nvPr>
            <p:ph sz="half" idx="1"/>
          </p:nvPr>
        </p:nvSpPr>
        <p:spPr>
          <a:xfrm>
            <a:off x="304800" y="1828800"/>
            <a:ext cx="3733800" cy="3200400"/>
          </a:xfrm>
        </p:spPr>
        <p:txBody>
          <a:bodyPr>
            <a:normAutofit/>
          </a:bodyPr>
          <a:lstStyle/>
          <a:p>
            <a:pPr marL="0" indent="0">
              <a:buNone/>
            </a:pPr>
            <a:r>
              <a:rPr lang="en-US" smtClean="0">
                <a:solidFill>
                  <a:schemeClr val="bg1"/>
                </a:solidFill>
              </a:rPr>
              <a:t>The overall pattern of brain-activity in someone who is understanding Chinese is immensely complex.</a:t>
            </a:r>
            <a:endParaRPr lang="en-US">
              <a:solidFill>
                <a:schemeClr val="bg1"/>
              </a:solidFill>
            </a:endParaRPr>
          </a:p>
        </p:txBody>
      </p:sp>
      <p:pic>
        <p:nvPicPr>
          <p:cNvPr id="6" name="Content Placeholder 5" descr="neurons1.jpg"/>
          <p:cNvPicPr>
            <a:picLocks noGrp="1" noChangeAspect="1"/>
          </p:cNvPicPr>
          <p:nvPr>
            <p:ph sz="half" idx="2"/>
          </p:nvPr>
        </p:nvPicPr>
        <p:blipFill>
          <a:blip r:embed="rId2" cstate="print"/>
          <a:stretch>
            <a:fillRect/>
          </a:stretch>
        </p:blipFill>
        <p:spPr>
          <a:xfrm>
            <a:off x="4287150" y="1752600"/>
            <a:ext cx="4422965" cy="35052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Brain as a Computer</a:t>
            </a:r>
            <a:endParaRPr lang="en-US"/>
          </a:p>
        </p:txBody>
      </p:sp>
      <p:sp>
        <p:nvSpPr>
          <p:cNvPr id="4" name="Content Placeholder 3"/>
          <p:cNvSpPr>
            <a:spLocks noGrp="1"/>
          </p:cNvSpPr>
          <p:nvPr>
            <p:ph sz="half" idx="1"/>
          </p:nvPr>
        </p:nvSpPr>
        <p:spPr>
          <a:xfrm>
            <a:off x="457200" y="4724400"/>
            <a:ext cx="8077200" cy="1371600"/>
          </a:xfrm>
        </p:spPr>
        <p:txBody>
          <a:bodyPr>
            <a:normAutofit lnSpcReduction="10000"/>
          </a:bodyPr>
          <a:lstStyle/>
          <a:p>
            <a:pPr marL="0" indent="0" algn="ctr">
              <a:buNone/>
            </a:pPr>
            <a:endParaRPr lang="en-US" smtClean="0"/>
          </a:p>
          <a:p>
            <a:pPr marL="0" indent="0" algn="ctr">
              <a:buNone/>
            </a:pPr>
            <a:r>
              <a:rPr lang="en-US" smtClean="0"/>
              <a:t>But what is happening in each individual neuron is actually quite simple.</a:t>
            </a:r>
            <a:endParaRPr lang="en-US"/>
          </a:p>
        </p:txBody>
      </p:sp>
      <p:pic>
        <p:nvPicPr>
          <p:cNvPr id="6" name="Content Placeholder 5" descr="neurons1.jpg"/>
          <p:cNvPicPr>
            <a:picLocks noGrp="1" noChangeAspect="1"/>
          </p:cNvPicPr>
          <p:nvPr>
            <p:ph sz="half" idx="2"/>
          </p:nvPr>
        </p:nvPicPr>
        <p:blipFill>
          <a:blip r:embed="rId2" cstate="print"/>
          <a:stretch>
            <a:fillRect/>
          </a:stretch>
        </p:blipFill>
        <p:spPr>
          <a:xfrm>
            <a:off x="457200" y="1828800"/>
            <a:ext cx="4526281" cy="27432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Brain as a Computer</a:t>
            </a:r>
            <a:endParaRPr lang="en-US"/>
          </a:p>
        </p:txBody>
      </p:sp>
      <p:sp>
        <p:nvSpPr>
          <p:cNvPr id="4" name="Content Placeholder 3"/>
          <p:cNvSpPr>
            <a:spLocks noGrp="1"/>
          </p:cNvSpPr>
          <p:nvPr>
            <p:ph sz="half" idx="1"/>
          </p:nvPr>
        </p:nvSpPr>
        <p:spPr>
          <a:xfrm>
            <a:off x="457200" y="4724400"/>
            <a:ext cx="8077200" cy="1371600"/>
          </a:xfrm>
        </p:spPr>
        <p:txBody>
          <a:bodyPr>
            <a:normAutofit lnSpcReduction="10000"/>
          </a:bodyPr>
          <a:lstStyle/>
          <a:p>
            <a:pPr marL="0" indent="0" algn="ctr">
              <a:buNone/>
            </a:pPr>
            <a:endParaRPr lang="en-US" smtClean="0"/>
          </a:p>
          <a:p>
            <a:pPr marL="0" indent="0" algn="ctr">
              <a:buNone/>
            </a:pPr>
            <a:r>
              <a:rPr lang="en-US" smtClean="0"/>
              <a:t>But what is happening in each individual neuron is actually quite simple.</a:t>
            </a:r>
            <a:endParaRPr lang="en-US"/>
          </a:p>
        </p:txBody>
      </p:sp>
      <p:pic>
        <p:nvPicPr>
          <p:cNvPr id="6" name="Content Placeholder 5" descr="neurons1.jpg"/>
          <p:cNvPicPr>
            <a:picLocks noGrp="1" noChangeAspect="1"/>
          </p:cNvPicPr>
          <p:nvPr>
            <p:ph sz="half" idx="2"/>
          </p:nvPr>
        </p:nvPicPr>
        <p:blipFill>
          <a:blip r:embed="rId2" cstate="print"/>
          <a:stretch>
            <a:fillRect/>
          </a:stretch>
        </p:blipFill>
        <p:spPr>
          <a:xfrm>
            <a:off x="457200" y="1828800"/>
            <a:ext cx="4526281" cy="2743200"/>
          </a:xfrm>
        </p:spPr>
      </p:pic>
      <p:pic>
        <p:nvPicPr>
          <p:cNvPr id="5" name="Picture 4" descr="logicgate.gif"/>
          <p:cNvPicPr>
            <a:picLocks noChangeAspect="1"/>
          </p:cNvPicPr>
          <p:nvPr/>
        </p:nvPicPr>
        <p:blipFill>
          <a:blip r:embed="rId3" cstate="print"/>
          <a:stretch>
            <a:fillRect/>
          </a:stretch>
        </p:blipFill>
        <p:spPr>
          <a:xfrm>
            <a:off x="5410200" y="1524000"/>
            <a:ext cx="3048000" cy="304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The Brain as a Computer</a:t>
            </a:r>
            <a:endParaRPr lang="en-US"/>
          </a:p>
        </p:txBody>
      </p:sp>
      <p:sp>
        <p:nvSpPr>
          <p:cNvPr id="6" name="Content Placeholder 5"/>
          <p:cNvSpPr>
            <a:spLocks noGrp="1"/>
          </p:cNvSpPr>
          <p:nvPr>
            <p:ph idx="1"/>
          </p:nvPr>
        </p:nvSpPr>
        <p:spPr>
          <a:xfrm>
            <a:off x="457200" y="1447800"/>
            <a:ext cx="8229600" cy="4953000"/>
          </a:xfrm>
        </p:spPr>
        <p:txBody>
          <a:bodyPr>
            <a:noAutofit/>
          </a:bodyPr>
          <a:lstStyle/>
          <a:p>
            <a:pPr marL="640080" indent="0">
              <a:buNone/>
            </a:pPr>
            <a:endParaRPr lang="en-US" sz="2600" dirty="0" smtClean="0"/>
          </a:p>
          <a:p>
            <a:pPr marL="640080" indent="0">
              <a:buNone/>
            </a:pPr>
            <a:r>
              <a:rPr lang="en-US" sz="2600" dirty="0" smtClean="0"/>
              <a:t>“If you receive an impulse from neuron A, send an impulse to neuron B.”</a:t>
            </a:r>
          </a:p>
          <a:p>
            <a:pPr indent="0">
              <a:buNone/>
            </a:pPr>
            <a:r>
              <a:rPr lang="en-US" sz="2600" dirty="0" smtClean="0">
                <a:solidFill>
                  <a:schemeClr val="bg1"/>
                </a:solidFill>
              </a:rPr>
              <a:t>Or like this:</a:t>
            </a:r>
          </a:p>
          <a:p>
            <a:pPr marL="640080" indent="0">
              <a:buNone/>
            </a:pPr>
            <a:r>
              <a:rPr lang="en-US" sz="2600" dirty="0" smtClean="0"/>
              <a:t>“If you receive an impulse from neuron A and an impulse from neuron B, send an impulse to neuron C.” </a:t>
            </a:r>
          </a:p>
          <a:p>
            <a:pPr indent="0">
              <a:buNone/>
            </a:pPr>
            <a:r>
              <a:rPr lang="en-US" sz="2600" dirty="0" smtClean="0">
                <a:solidFill>
                  <a:schemeClr val="bg1"/>
                </a:solidFill>
              </a:rPr>
              <a:t>Or maybe like this:</a:t>
            </a:r>
          </a:p>
          <a:p>
            <a:pPr marL="640080" indent="0">
              <a:buNone/>
            </a:pPr>
            <a:r>
              <a:rPr lang="en-US" sz="2600" dirty="0" smtClean="0"/>
              <a:t>“If you receive two impulses in a row from neuron A, send one impulse to neuron B, and one impulse to neuron C.”</a:t>
            </a:r>
            <a:endParaRPr lang="en-US" sz="2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Brain as a Computer</a:t>
            </a:r>
            <a:endParaRPr lang="en-US"/>
          </a:p>
        </p:txBody>
      </p:sp>
      <p:sp>
        <p:nvSpPr>
          <p:cNvPr id="3" name="Content Placeholder 2"/>
          <p:cNvSpPr>
            <a:spLocks noGrp="1"/>
          </p:cNvSpPr>
          <p:nvPr>
            <p:ph idx="1"/>
          </p:nvPr>
        </p:nvSpPr>
        <p:spPr/>
        <p:txBody>
          <a:bodyPr/>
          <a:lstStyle/>
          <a:p>
            <a:pPr indent="0">
              <a:buNone/>
            </a:pPr>
            <a:r>
              <a:rPr lang="en-US" smtClean="0"/>
              <a:t>The point is that each neuron in a Chinese speaker’s brain operates according to a set of simple instructions. </a:t>
            </a:r>
          </a:p>
          <a:p>
            <a:pPr indent="0">
              <a:buNone/>
            </a:pPr>
            <a:r>
              <a:rPr lang="en-US" smtClean="0"/>
              <a:t>The instructions have to be simple, since a neuron---which consists of a single cell---must be able to follow them. </a:t>
            </a:r>
          </a:p>
          <a:p>
            <a:pPr indent="0">
              <a:buNone/>
            </a:pPr>
            <a:r>
              <a:rPr lang="en-US" smtClean="0"/>
              <a:t>The individual cells have no “meaning” or cognitive capability.</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4406900"/>
            <a:ext cx="6629400" cy="1362075"/>
          </a:xfrm>
        </p:spPr>
        <p:txBody>
          <a:bodyPr>
            <a:normAutofit/>
          </a:bodyPr>
          <a:lstStyle/>
          <a:p>
            <a:r>
              <a:rPr lang="en-US" sz="3600" dirty="0" smtClean="0"/>
              <a:t>I. Review: </a:t>
            </a:r>
            <a:r>
              <a:rPr lang="en-US" sz="3600" dirty="0" smtClean="0"/>
              <a:t>Consciousness &amp; </a:t>
            </a:r>
            <a:r>
              <a:rPr lang="en-US" sz="3600" dirty="0" smtClean="0"/>
              <a:t> </a:t>
            </a:r>
            <a:br>
              <a:rPr lang="en-US" sz="3600" dirty="0" smtClean="0"/>
            </a:br>
            <a:r>
              <a:rPr lang="en-US" sz="3600" dirty="0"/>
              <a:t> </a:t>
            </a:r>
            <a:r>
              <a:rPr lang="en-US" sz="3600" dirty="0" smtClean="0"/>
              <a:t>  </a:t>
            </a:r>
            <a:r>
              <a:rPr lang="en-US" sz="3600" dirty="0" smtClean="0"/>
              <a:t>cognition</a:t>
            </a:r>
            <a:endParaRPr lang="en-US" sz="3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Brain as a Computer</a:t>
            </a:r>
            <a:endParaRPr lang="en-US"/>
          </a:p>
        </p:txBody>
      </p:sp>
      <p:pic>
        <p:nvPicPr>
          <p:cNvPr id="5" name="Content Placeholder 4" descr="nicebrain.jpg"/>
          <p:cNvPicPr>
            <a:picLocks noGrp="1" noChangeAspect="1"/>
          </p:cNvPicPr>
          <p:nvPr>
            <p:ph sz="half" idx="1"/>
          </p:nvPr>
        </p:nvPicPr>
        <p:blipFill>
          <a:blip r:embed="rId2" cstate="print"/>
          <a:stretch>
            <a:fillRect/>
          </a:stretch>
        </p:blipFill>
        <p:spPr>
          <a:xfrm>
            <a:off x="0" y="2133600"/>
            <a:ext cx="4953000" cy="3267139"/>
          </a:xfrm>
        </p:spPr>
      </p:pic>
      <p:sp>
        <p:nvSpPr>
          <p:cNvPr id="4" name="Content Placeholder 3"/>
          <p:cNvSpPr>
            <a:spLocks noGrp="1"/>
          </p:cNvSpPr>
          <p:nvPr>
            <p:ph sz="half" idx="2"/>
          </p:nvPr>
        </p:nvSpPr>
        <p:spPr/>
        <p:txBody>
          <a:bodyPr>
            <a:normAutofit fontScale="92500"/>
          </a:bodyPr>
          <a:lstStyle/>
          <a:p>
            <a:pPr marL="0" indent="0">
              <a:buNone/>
            </a:pPr>
            <a:r>
              <a:rPr lang="en-US" smtClean="0"/>
              <a:t>Yet, when networked together as in a Chinese speaker’s brain, these individual neurons, by following simple instructions for the manipulation of one another, collectively produce a perfect understanding of Chinese, along with a vast array of other cognitive capacities.</a:t>
            </a:r>
          </a:p>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Brain as a Computer</a:t>
            </a:r>
            <a:endParaRPr lang="en-US"/>
          </a:p>
        </p:txBody>
      </p:sp>
      <p:sp>
        <p:nvSpPr>
          <p:cNvPr id="3" name="Content Placeholder 2"/>
          <p:cNvSpPr>
            <a:spLocks noGrp="1"/>
          </p:cNvSpPr>
          <p:nvPr>
            <p:ph idx="1"/>
          </p:nvPr>
        </p:nvSpPr>
        <p:spPr/>
        <p:txBody>
          <a:bodyPr/>
          <a:lstStyle/>
          <a:p>
            <a:pPr indent="0">
              <a:spcAft>
                <a:spcPts val="600"/>
              </a:spcAft>
              <a:buNone/>
            </a:pPr>
            <a:r>
              <a:rPr lang="en-US" smtClean="0"/>
              <a:t>In other words: a Chinese speaker’s brain is a computer which, by following a biologically-encoded program for the manipulation of intrinsically meaningless neurons, manifests an understanding of Chinese.</a:t>
            </a:r>
          </a:p>
          <a:p>
            <a:pPr indent="0">
              <a:spcAft>
                <a:spcPts val="600"/>
              </a:spcAft>
              <a:buNone/>
            </a:pPr>
            <a:r>
              <a:rPr lang="en-US" smtClean="0"/>
              <a:t>This is the computational theory of cognition (as it pertains to Chinese language comprehension).</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III. The </a:t>
            </a:r>
            <a:r>
              <a:rPr lang="en-US" sz="3600" dirty="0" err="1" smtClean="0"/>
              <a:t>chinese</a:t>
            </a:r>
            <a:r>
              <a:rPr lang="en-US" sz="3600" dirty="0" smtClean="0"/>
              <a:t> room argument</a:t>
            </a:r>
            <a:endParaRPr lang="en-US" sz="3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smtClean="0"/>
              <a:t>Is cognition just a matter of computation?</a:t>
            </a:r>
            <a:endParaRPr lang="en-US" sz="3600"/>
          </a:p>
        </p:txBody>
      </p:sp>
      <p:pic>
        <p:nvPicPr>
          <p:cNvPr id="7" name="Content Placeholder 6" descr="searle.jpg"/>
          <p:cNvPicPr>
            <a:picLocks noGrp="1" noChangeAspect="1"/>
          </p:cNvPicPr>
          <p:nvPr>
            <p:ph sz="half" idx="1"/>
          </p:nvPr>
        </p:nvPicPr>
        <p:blipFill>
          <a:blip r:embed="rId2" cstate="print"/>
          <a:stretch>
            <a:fillRect/>
          </a:stretch>
        </p:blipFill>
        <p:spPr>
          <a:xfrm>
            <a:off x="838200" y="1600200"/>
            <a:ext cx="2819400" cy="3430449"/>
          </a:xfrm>
        </p:spPr>
      </p:pic>
      <p:sp>
        <p:nvSpPr>
          <p:cNvPr id="5" name="TextBox 4"/>
          <p:cNvSpPr txBox="1"/>
          <p:nvPr/>
        </p:nvSpPr>
        <p:spPr>
          <a:xfrm>
            <a:off x="838200" y="5105400"/>
            <a:ext cx="2819400" cy="369332"/>
          </a:xfrm>
          <a:prstGeom prst="rect">
            <a:avLst/>
          </a:prstGeom>
          <a:noFill/>
        </p:spPr>
        <p:txBody>
          <a:bodyPr wrap="square" rtlCol="0">
            <a:spAutoFit/>
          </a:bodyPr>
          <a:lstStyle/>
          <a:p>
            <a:pPr algn="ctr"/>
            <a:r>
              <a:rPr lang="en-US" smtClean="0"/>
              <a:t>John Searle (1932- )</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smtClean="0"/>
              <a:t>Is cognition just a matter of computation?</a:t>
            </a:r>
            <a:endParaRPr lang="en-US" sz="3600"/>
          </a:p>
        </p:txBody>
      </p:sp>
      <p:pic>
        <p:nvPicPr>
          <p:cNvPr id="7" name="Content Placeholder 6" descr="searle.jpg"/>
          <p:cNvPicPr>
            <a:picLocks noGrp="1" noChangeAspect="1"/>
          </p:cNvPicPr>
          <p:nvPr>
            <p:ph sz="half" idx="1"/>
          </p:nvPr>
        </p:nvPicPr>
        <p:blipFill>
          <a:blip r:embed="rId2" cstate="print"/>
          <a:stretch>
            <a:fillRect/>
          </a:stretch>
        </p:blipFill>
        <p:spPr>
          <a:xfrm>
            <a:off x="838200" y="1600200"/>
            <a:ext cx="2819400" cy="3430449"/>
          </a:xfrm>
        </p:spPr>
      </p:pic>
      <p:sp>
        <p:nvSpPr>
          <p:cNvPr id="5" name="TextBox 4"/>
          <p:cNvSpPr txBox="1"/>
          <p:nvPr/>
        </p:nvSpPr>
        <p:spPr>
          <a:xfrm>
            <a:off x="838200" y="5105400"/>
            <a:ext cx="2819400" cy="369332"/>
          </a:xfrm>
          <a:prstGeom prst="rect">
            <a:avLst/>
          </a:prstGeom>
          <a:noFill/>
        </p:spPr>
        <p:txBody>
          <a:bodyPr wrap="square" rtlCol="0">
            <a:spAutoFit/>
          </a:bodyPr>
          <a:lstStyle/>
          <a:p>
            <a:pPr algn="ctr"/>
            <a:r>
              <a:rPr lang="en-US" smtClean="0"/>
              <a:t>John Searle (1932- )</a:t>
            </a:r>
            <a:endParaRPr lang="en-US"/>
          </a:p>
        </p:txBody>
      </p:sp>
      <p:sp>
        <p:nvSpPr>
          <p:cNvPr id="8" name="Oval Callout 7"/>
          <p:cNvSpPr/>
          <p:nvPr/>
        </p:nvSpPr>
        <p:spPr>
          <a:xfrm>
            <a:off x="3962400" y="1752600"/>
            <a:ext cx="1752600" cy="1371600"/>
          </a:xfrm>
          <a:prstGeom prst="wedgeEllipseCallout">
            <a:avLst>
              <a:gd name="adj1" fmla="val -120131"/>
              <a:gd name="adj2" fmla="val 107415"/>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43400" y="2133600"/>
            <a:ext cx="990600" cy="584775"/>
          </a:xfrm>
          <a:prstGeom prst="rect">
            <a:avLst/>
          </a:prstGeom>
          <a:noFill/>
        </p:spPr>
        <p:txBody>
          <a:bodyPr wrap="square" rtlCol="0">
            <a:spAutoFit/>
          </a:bodyPr>
          <a:lstStyle/>
          <a:p>
            <a:pPr algn="ctr"/>
            <a:r>
              <a:rPr lang="en-US" sz="3200" smtClean="0"/>
              <a:t>No</a:t>
            </a:r>
            <a:r>
              <a:rPr lang="en-US" smtClean="0"/>
              <a:t>.</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dictionary2.jpg"/>
          <p:cNvPicPr>
            <a:picLocks noChangeAspect="1"/>
          </p:cNvPicPr>
          <p:nvPr/>
        </p:nvPicPr>
        <p:blipFill>
          <a:blip r:embed="rId2" cstate="print"/>
          <a:stretch>
            <a:fillRect/>
          </a:stretch>
        </p:blipFill>
        <p:spPr>
          <a:xfrm>
            <a:off x="4495800" y="914400"/>
            <a:ext cx="835660" cy="625856"/>
          </a:xfrm>
          <a:prstGeom prst="rect">
            <a:avLst/>
          </a:prstGeom>
        </p:spPr>
      </p:pic>
      <p:pic>
        <p:nvPicPr>
          <p:cNvPr id="50" name="Picture 49" descr="dictionary2.jpg"/>
          <p:cNvPicPr>
            <a:picLocks noChangeAspect="1"/>
          </p:cNvPicPr>
          <p:nvPr/>
        </p:nvPicPr>
        <p:blipFill>
          <a:blip r:embed="rId2" cstate="print"/>
          <a:stretch>
            <a:fillRect/>
          </a:stretch>
        </p:blipFill>
        <p:spPr>
          <a:xfrm>
            <a:off x="3429000" y="457200"/>
            <a:ext cx="835660" cy="625856"/>
          </a:xfrm>
          <a:prstGeom prst="rect">
            <a:avLst/>
          </a:prstGeom>
        </p:spPr>
      </p:pic>
      <p:pic>
        <p:nvPicPr>
          <p:cNvPr id="45" name="Picture 44" descr="dictionary2.jpg"/>
          <p:cNvPicPr>
            <a:picLocks noChangeAspect="1"/>
          </p:cNvPicPr>
          <p:nvPr/>
        </p:nvPicPr>
        <p:blipFill>
          <a:blip r:embed="rId2" cstate="print"/>
          <a:stretch>
            <a:fillRect/>
          </a:stretch>
        </p:blipFill>
        <p:spPr>
          <a:xfrm>
            <a:off x="2438400" y="609600"/>
            <a:ext cx="835660" cy="625856"/>
          </a:xfrm>
          <a:prstGeom prst="rect">
            <a:avLst/>
          </a:prstGeom>
        </p:spPr>
      </p:pic>
      <p:pic>
        <p:nvPicPr>
          <p:cNvPr id="44" name="Picture 43" descr="dictionary2.jpg"/>
          <p:cNvPicPr>
            <a:picLocks noChangeAspect="1"/>
          </p:cNvPicPr>
          <p:nvPr/>
        </p:nvPicPr>
        <p:blipFill>
          <a:blip r:embed="rId2" cstate="print"/>
          <a:stretch>
            <a:fillRect/>
          </a:stretch>
        </p:blipFill>
        <p:spPr>
          <a:xfrm>
            <a:off x="1524000" y="533400"/>
            <a:ext cx="835660" cy="625856"/>
          </a:xfrm>
          <a:prstGeom prst="rect">
            <a:avLst/>
          </a:prstGeom>
        </p:spPr>
      </p:pic>
      <p:pic>
        <p:nvPicPr>
          <p:cNvPr id="41" name="Picture 40" descr="dictionary2.jpg"/>
          <p:cNvPicPr>
            <a:picLocks noChangeAspect="1"/>
          </p:cNvPicPr>
          <p:nvPr/>
        </p:nvPicPr>
        <p:blipFill>
          <a:blip r:embed="rId2" cstate="print"/>
          <a:stretch>
            <a:fillRect/>
          </a:stretch>
        </p:blipFill>
        <p:spPr>
          <a:xfrm>
            <a:off x="609600" y="838200"/>
            <a:ext cx="835660" cy="625856"/>
          </a:xfrm>
          <a:prstGeom prst="rect">
            <a:avLst/>
          </a:prstGeom>
        </p:spPr>
      </p:pic>
      <p:pic>
        <p:nvPicPr>
          <p:cNvPr id="6" name="Content Placeholder 5" descr="searle.jpg"/>
          <p:cNvPicPr>
            <a:picLocks noGrp="1" noChangeAspect="1"/>
          </p:cNvPicPr>
          <p:nvPr>
            <p:ph sz="half" idx="1"/>
          </p:nvPr>
        </p:nvPicPr>
        <p:blipFill>
          <a:blip r:embed="rId3" cstate="print"/>
          <a:stretch>
            <a:fillRect/>
          </a:stretch>
        </p:blipFill>
        <p:spPr>
          <a:xfrm>
            <a:off x="1676400" y="2743200"/>
            <a:ext cx="1169035" cy="1422400"/>
          </a:xfrm>
        </p:spPr>
      </p:pic>
      <p:sp>
        <p:nvSpPr>
          <p:cNvPr id="5" name="Content Placeholder 4"/>
          <p:cNvSpPr>
            <a:spLocks noGrp="1"/>
          </p:cNvSpPr>
          <p:nvPr>
            <p:ph sz="half" idx="2"/>
          </p:nvPr>
        </p:nvSpPr>
        <p:spPr>
          <a:xfrm>
            <a:off x="4648200" y="1676400"/>
            <a:ext cx="4038600" cy="4525963"/>
          </a:xfrm>
        </p:spPr>
        <p:txBody>
          <a:bodyPr>
            <a:normAutofit/>
          </a:bodyPr>
          <a:lstStyle/>
          <a:p>
            <a:pPr indent="0">
              <a:buNone/>
            </a:pPr>
            <a:r>
              <a:rPr lang="en-US" smtClean="0"/>
              <a:t>Searle imagines himself locked in a room with a lot of tables correlating meaningless -- to him -- ink marks, and a set of instructions (in English) for how to use them.</a:t>
            </a:r>
            <a:endParaRPr lang="en-US"/>
          </a:p>
        </p:txBody>
      </p:sp>
      <p:pic>
        <p:nvPicPr>
          <p:cNvPr id="7" name="Picture 6" descr="dictionary2.jpg"/>
          <p:cNvPicPr>
            <a:picLocks noChangeAspect="1"/>
          </p:cNvPicPr>
          <p:nvPr/>
        </p:nvPicPr>
        <p:blipFill>
          <a:blip r:embed="rId2" cstate="print"/>
          <a:stretch>
            <a:fillRect/>
          </a:stretch>
        </p:blipFill>
        <p:spPr>
          <a:xfrm>
            <a:off x="685800" y="1600200"/>
            <a:ext cx="835660" cy="625856"/>
          </a:xfrm>
          <a:prstGeom prst="rect">
            <a:avLst/>
          </a:prstGeom>
        </p:spPr>
      </p:pic>
      <p:pic>
        <p:nvPicPr>
          <p:cNvPr id="8" name="Picture 7" descr="dictionary2.jpg"/>
          <p:cNvPicPr>
            <a:picLocks noChangeAspect="1"/>
          </p:cNvPicPr>
          <p:nvPr/>
        </p:nvPicPr>
        <p:blipFill>
          <a:blip r:embed="rId2" cstate="print"/>
          <a:stretch>
            <a:fillRect/>
          </a:stretch>
        </p:blipFill>
        <p:spPr>
          <a:xfrm>
            <a:off x="1600200" y="1295400"/>
            <a:ext cx="835660" cy="625856"/>
          </a:xfrm>
          <a:prstGeom prst="rect">
            <a:avLst/>
          </a:prstGeom>
        </p:spPr>
      </p:pic>
      <p:pic>
        <p:nvPicPr>
          <p:cNvPr id="9" name="Picture 8" descr="dictionary2.jpg"/>
          <p:cNvPicPr>
            <a:picLocks noChangeAspect="1"/>
          </p:cNvPicPr>
          <p:nvPr/>
        </p:nvPicPr>
        <p:blipFill>
          <a:blip r:embed="rId2" cstate="print"/>
          <a:stretch>
            <a:fillRect/>
          </a:stretch>
        </p:blipFill>
        <p:spPr>
          <a:xfrm>
            <a:off x="609600" y="2362200"/>
            <a:ext cx="835660" cy="625856"/>
          </a:xfrm>
          <a:prstGeom prst="rect">
            <a:avLst/>
          </a:prstGeom>
        </p:spPr>
      </p:pic>
      <p:pic>
        <p:nvPicPr>
          <p:cNvPr id="10" name="Picture 9" descr="dictionary2.jpg"/>
          <p:cNvPicPr>
            <a:picLocks noChangeAspect="1"/>
          </p:cNvPicPr>
          <p:nvPr/>
        </p:nvPicPr>
        <p:blipFill>
          <a:blip r:embed="rId2" cstate="print"/>
          <a:stretch>
            <a:fillRect/>
          </a:stretch>
        </p:blipFill>
        <p:spPr>
          <a:xfrm>
            <a:off x="2514600" y="1371600"/>
            <a:ext cx="835660" cy="625856"/>
          </a:xfrm>
          <a:prstGeom prst="rect">
            <a:avLst/>
          </a:prstGeom>
        </p:spPr>
      </p:pic>
      <p:pic>
        <p:nvPicPr>
          <p:cNvPr id="11" name="Picture 10" descr="dictionary2.jpg"/>
          <p:cNvPicPr>
            <a:picLocks noChangeAspect="1"/>
          </p:cNvPicPr>
          <p:nvPr/>
        </p:nvPicPr>
        <p:blipFill>
          <a:blip r:embed="rId2" cstate="print"/>
          <a:stretch>
            <a:fillRect/>
          </a:stretch>
        </p:blipFill>
        <p:spPr>
          <a:xfrm>
            <a:off x="2590800" y="2057400"/>
            <a:ext cx="835660" cy="625856"/>
          </a:xfrm>
          <a:prstGeom prst="rect">
            <a:avLst/>
          </a:prstGeom>
        </p:spPr>
      </p:pic>
      <p:pic>
        <p:nvPicPr>
          <p:cNvPr id="12" name="Picture 11" descr="dictionary2.jpg"/>
          <p:cNvPicPr>
            <a:picLocks noChangeAspect="1"/>
          </p:cNvPicPr>
          <p:nvPr/>
        </p:nvPicPr>
        <p:blipFill>
          <a:blip r:embed="rId2" cstate="print"/>
          <a:stretch>
            <a:fillRect/>
          </a:stretch>
        </p:blipFill>
        <p:spPr>
          <a:xfrm>
            <a:off x="762000" y="3048000"/>
            <a:ext cx="835660" cy="625856"/>
          </a:xfrm>
          <a:prstGeom prst="rect">
            <a:avLst/>
          </a:prstGeom>
        </p:spPr>
      </p:pic>
      <p:pic>
        <p:nvPicPr>
          <p:cNvPr id="13" name="Picture 12" descr="dictionary2.jpg"/>
          <p:cNvPicPr>
            <a:picLocks noChangeAspect="1"/>
          </p:cNvPicPr>
          <p:nvPr/>
        </p:nvPicPr>
        <p:blipFill>
          <a:blip r:embed="rId2" cstate="print"/>
          <a:stretch>
            <a:fillRect/>
          </a:stretch>
        </p:blipFill>
        <p:spPr>
          <a:xfrm>
            <a:off x="2971800" y="2743200"/>
            <a:ext cx="835660" cy="625856"/>
          </a:xfrm>
          <a:prstGeom prst="rect">
            <a:avLst/>
          </a:prstGeom>
        </p:spPr>
      </p:pic>
      <p:pic>
        <p:nvPicPr>
          <p:cNvPr id="14" name="Picture 13" descr="dictionary2.jpg"/>
          <p:cNvPicPr>
            <a:picLocks noChangeAspect="1"/>
          </p:cNvPicPr>
          <p:nvPr/>
        </p:nvPicPr>
        <p:blipFill>
          <a:blip r:embed="rId2" cstate="print"/>
          <a:stretch>
            <a:fillRect/>
          </a:stretch>
        </p:blipFill>
        <p:spPr>
          <a:xfrm>
            <a:off x="685800" y="3810000"/>
            <a:ext cx="835660" cy="625856"/>
          </a:xfrm>
          <a:prstGeom prst="rect">
            <a:avLst/>
          </a:prstGeom>
        </p:spPr>
      </p:pic>
      <p:pic>
        <p:nvPicPr>
          <p:cNvPr id="15" name="Picture 14" descr="dictionary2.jpg"/>
          <p:cNvPicPr>
            <a:picLocks noChangeAspect="1"/>
          </p:cNvPicPr>
          <p:nvPr/>
        </p:nvPicPr>
        <p:blipFill>
          <a:blip r:embed="rId2" cstate="print"/>
          <a:stretch>
            <a:fillRect/>
          </a:stretch>
        </p:blipFill>
        <p:spPr>
          <a:xfrm>
            <a:off x="1600200" y="2057400"/>
            <a:ext cx="835660" cy="625856"/>
          </a:xfrm>
          <a:prstGeom prst="rect">
            <a:avLst/>
          </a:prstGeom>
        </p:spPr>
      </p:pic>
      <p:pic>
        <p:nvPicPr>
          <p:cNvPr id="16" name="Picture 15" descr="dictionary2.jpg"/>
          <p:cNvPicPr>
            <a:picLocks noChangeAspect="1"/>
          </p:cNvPicPr>
          <p:nvPr/>
        </p:nvPicPr>
        <p:blipFill>
          <a:blip r:embed="rId2" cstate="print"/>
          <a:stretch>
            <a:fillRect/>
          </a:stretch>
        </p:blipFill>
        <p:spPr>
          <a:xfrm>
            <a:off x="2895600" y="3505200"/>
            <a:ext cx="835660" cy="625856"/>
          </a:xfrm>
          <a:prstGeom prst="rect">
            <a:avLst/>
          </a:prstGeom>
        </p:spPr>
      </p:pic>
      <p:pic>
        <p:nvPicPr>
          <p:cNvPr id="17" name="Picture 16" descr="dictionary2.jpg"/>
          <p:cNvPicPr>
            <a:picLocks noChangeAspect="1"/>
          </p:cNvPicPr>
          <p:nvPr/>
        </p:nvPicPr>
        <p:blipFill>
          <a:blip r:embed="rId2" cstate="print"/>
          <a:stretch>
            <a:fillRect/>
          </a:stretch>
        </p:blipFill>
        <p:spPr>
          <a:xfrm>
            <a:off x="2743200" y="4191000"/>
            <a:ext cx="835660" cy="625856"/>
          </a:xfrm>
          <a:prstGeom prst="rect">
            <a:avLst/>
          </a:prstGeom>
        </p:spPr>
      </p:pic>
      <p:pic>
        <p:nvPicPr>
          <p:cNvPr id="18" name="Picture 17" descr="dictionary2.jpg"/>
          <p:cNvPicPr>
            <a:picLocks noChangeAspect="1"/>
          </p:cNvPicPr>
          <p:nvPr/>
        </p:nvPicPr>
        <p:blipFill>
          <a:blip r:embed="rId2" cstate="print"/>
          <a:stretch>
            <a:fillRect/>
          </a:stretch>
        </p:blipFill>
        <p:spPr>
          <a:xfrm>
            <a:off x="1752600" y="4267200"/>
            <a:ext cx="835660" cy="625856"/>
          </a:xfrm>
          <a:prstGeom prst="rect">
            <a:avLst/>
          </a:prstGeom>
        </p:spPr>
      </p:pic>
      <p:pic>
        <p:nvPicPr>
          <p:cNvPr id="19" name="Picture 18" descr="dictionary2.jpg"/>
          <p:cNvPicPr>
            <a:picLocks noChangeAspect="1"/>
          </p:cNvPicPr>
          <p:nvPr/>
        </p:nvPicPr>
        <p:blipFill>
          <a:blip r:embed="rId2" cstate="print"/>
          <a:stretch>
            <a:fillRect/>
          </a:stretch>
        </p:blipFill>
        <p:spPr>
          <a:xfrm>
            <a:off x="762000" y="4572000"/>
            <a:ext cx="835660" cy="625856"/>
          </a:xfrm>
          <a:prstGeom prst="rect">
            <a:avLst/>
          </a:prstGeom>
        </p:spPr>
      </p:pic>
      <p:pic>
        <p:nvPicPr>
          <p:cNvPr id="20" name="Picture 19" descr="dictionary2.jpg"/>
          <p:cNvPicPr>
            <a:picLocks noChangeAspect="1"/>
          </p:cNvPicPr>
          <p:nvPr/>
        </p:nvPicPr>
        <p:blipFill>
          <a:blip r:embed="rId2" cstate="print"/>
          <a:stretch>
            <a:fillRect/>
          </a:stretch>
        </p:blipFill>
        <p:spPr>
          <a:xfrm>
            <a:off x="2362200" y="4953000"/>
            <a:ext cx="835660" cy="625856"/>
          </a:xfrm>
          <a:prstGeom prst="rect">
            <a:avLst/>
          </a:prstGeom>
        </p:spPr>
      </p:pic>
      <p:pic>
        <p:nvPicPr>
          <p:cNvPr id="21" name="Picture 20" descr="dictionary2.jpg"/>
          <p:cNvPicPr>
            <a:picLocks noChangeAspect="1"/>
          </p:cNvPicPr>
          <p:nvPr/>
        </p:nvPicPr>
        <p:blipFill>
          <a:blip r:embed="rId2" cstate="print"/>
          <a:stretch>
            <a:fillRect/>
          </a:stretch>
        </p:blipFill>
        <p:spPr>
          <a:xfrm>
            <a:off x="3505200" y="1905000"/>
            <a:ext cx="835660" cy="625856"/>
          </a:xfrm>
          <a:prstGeom prst="rect">
            <a:avLst/>
          </a:prstGeom>
        </p:spPr>
      </p:pic>
      <p:pic>
        <p:nvPicPr>
          <p:cNvPr id="22" name="Picture 21" descr="dictionary2.jpg"/>
          <p:cNvPicPr>
            <a:picLocks noChangeAspect="1"/>
          </p:cNvPicPr>
          <p:nvPr/>
        </p:nvPicPr>
        <p:blipFill>
          <a:blip r:embed="rId2" cstate="print"/>
          <a:stretch>
            <a:fillRect/>
          </a:stretch>
        </p:blipFill>
        <p:spPr>
          <a:xfrm>
            <a:off x="1447800" y="5257800"/>
            <a:ext cx="835660" cy="625856"/>
          </a:xfrm>
          <a:prstGeom prst="rect">
            <a:avLst/>
          </a:prstGeom>
        </p:spPr>
      </p:pic>
      <p:pic>
        <p:nvPicPr>
          <p:cNvPr id="23" name="Picture 22" descr="dictionary2.jpg"/>
          <p:cNvPicPr>
            <a:picLocks noChangeAspect="1"/>
          </p:cNvPicPr>
          <p:nvPr/>
        </p:nvPicPr>
        <p:blipFill>
          <a:blip r:embed="rId2" cstate="print"/>
          <a:stretch>
            <a:fillRect/>
          </a:stretch>
        </p:blipFill>
        <p:spPr>
          <a:xfrm>
            <a:off x="3276600" y="4876800"/>
            <a:ext cx="835660" cy="625856"/>
          </a:xfrm>
          <a:prstGeom prst="rect">
            <a:avLst/>
          </a:prstGeom>
        </p:spPr>
      </p:pic>
      <p:pic>
        <p:nvPicPr>
          <p:cNvPr id="24" name="Picture 23" descr="dictionary2.jpg"/>
          <p:cNvPicPr>
            <a:picLocks noChangeAspect="1"/>
          </p:cNvPicPr>
          <p:nvPr/>
        </p:nvPicPr>
        <p:blipFill>
          <a:blip r:embed="rId2" cstate="print"/>
          <a:stretch>
            <a:fillRect/>
          </a:stretch>
        </p:blipFill>
        <p:spPr>
          <a:xfrm>
            <a:off x="3657600" y="4191000"/>
            <a:ext cx="835660" cy="625856"/>
          </a:xfrm>
          <a:prstGeom prst="rect">
            <a:avLst/>
          </a:prstGeom>
        </p:spPr>
      </p:pic>
      <p:pic>
        <p:nvPicPr>
          <p:cNvPr id="25" name="Picture 24" descr="dictionary2.jpg"/>
          <p:cNvPicPr>
            <a:picLocks noChangeAspect="1"/>
          </p:cNvPicPr>
          <p:nvPr/>
        </p:nvPicPr>
        <p:blipFill>
          <a:blip r:embed="rId2" cstate="print"/>
          <a:stretch>
            <a:fillRect/>
          </a:stretch>
        </p:blipFill>
        <p:spPr>
          <a:xfrm>
            <a:off x="3886200" y="3429000"/>
            <a:ext cx="835660" cy="625856"/>
          </a:xfrm>
          <a:prstGeom prst="rect">
            <a:avLst/>
          </a:prstGeom>
        </p:spPr>
      </p:pic>
      <p:pic>
        <p:nvPicPr>
          <p:cNvPr id="26" name="Picture 25" descr="dictionary2.jpg"/>
          <p:cNvPicPr>
            <a:picLocks noChangeAspect="1"/>
          </p:cNvPicPr>
          <p:nvPr/>
        </p:nvPicPr>
        <p:blipFill>
          <a:blip r:embed="rId2" cstate="print"/>
          <a:stretch>
            <a:fillRect/>
          </a:stretch>
        </p:blipFill>
        <p:spPr>
          <a:xfrm>
            <a:off x="457200" y="5334000"/>
            <a:ext cx="835660" cy="625856"/>
          </a:xfrm>
          <a:prstGeom prst="rect">
            <a:avLst/>
          </a:prstGeom>
        </p:spPr>
      </p:pic>
      <p:pic>
        <p:nvPicPr>
          <p:cNvPr id="27" name="Picture 26" descr="dictionary2.jpg"/>
          <p:cNvPicPr>
            <a:picLocks noChangeAspect="1"/>
          </p:cNvPicPr>
          <p:nvPr/>
        </p:nvPicPr>
        <p:blipFill>
          <a:blip r:embed="rId2" cstate="print"/>
          <a:stretch>
            <a:fillRect/>
          </a:stretch>
        </p:blipFill>
        <p:spPr>
          <a:xfrm>
            <a:off x="3886200" y="2667000"/>
            <a:ext cx="835660" cy="625856"/>
          </a:xfrm>
          <a:prstGeom prst="rect">
            <a:avLst/>
          </a:prstGeom>
        </p:spPr>
      </p:pic>
      <p:pic>
        <p:nvPicPr>
          <p:cNvPr id="28" name="Picture 27" descr="dictionary2.jpg"/>
          <p:cNvPicPr>
            <a:picLocks noChangeAspect="1"/>
          </p:cNvPicPr>
          <p:nvPr/>
        </p:nvPicPr>
        <p:blipFill>
          <a:blip r:embed="rId2" cstate="print"/>
          <a:stretch>
            <a:fillRect/>
          </a:stretch>
        </p:blipFill>
        <p:spPr>
          <a:xfrm>
            <a:off x="-152400" y="3048000"/>
            <a:ext cx="835660" cy="625856"/>
          </a:xfrm>
          <a:prstGeom prst="rect">
            <a:avLst/>
          </a:prstGeom>
        </p:spPr>
      </p:pic>
      <p:pic>
        <p:nvPicPr>
          <p:cNvPr id="29" name="Picture 28" descr="dictionary2.jpg"/>
          <p:cNvPicPr>
            <a:picLocks noChangeAspect="1"/>
          </p:cNvPicPr>
          <p:nvPr/>
        </p:nvPicPr>
        <p:blipFill>
          <a:blip r:embed="rId2" cstate="print"/>
          <a:stretch>
            <a:fillRect/>
          </a:stretch>
        </p:blipFill>
        <p:spPr>
          <a:xfrm>
            <a:off x="-304800" y="2286000"/>
            <a:ext cx="835660" cy="625856"/>
          </a:xfrm>
          <a:prstGeom prst="rect">
            <a:avLst/>
          </a:prstGeom>
        </p:spPr>
      </p:pic>
      <p:pic>
        <p:nvPicPr>
          <p:cNvPr id="30" name="Picture 29" descr="dictionary2.jpg"/>
          <p:cNvPicPr>
            <a:picLocks noChangeAspect="1"/>
          </p:cNvPicPr>
          <p:nvPr/>
        </p:nvPicPr>
        <p:blipFill>
          <a:blip r:embed="rId2" cstate="print"/>
          <a:stretch>
            <a:fillRect/>
          </a:stretch>
        </p:blipFill>
        <p:spPr>
          <a:xfrm>
            <a:off x="-228600" y="1524000"/>
            <a:ext cx="835660" cy="625856"/>
          </a:xfrm>
          <a:prstGeom prst="rect">
            <a:avLst/>
          </a:prstGeom>
        </p:spPr>
      </p:pic>
      <p:pic>
        <p:nvPicPr>
          <p:cNvPr id="31" name="Picture 30" descr="dictionary2.jpg"/>
          <p:cNvPicPr>
            <a:picLocks noChangeAspect="1"/>
          </p:cNvPicPr>
          <p:nvPr/>
        </p:nvPicPr>
        <p:blipFill>
          <a:blip r:embed="rId2" cstate="print"/>
          <a:stretch>
            <a:fillRect/>
          </a:stretch>
        </p:blipFill>
        <p:spPr>
          <a:xfrm>
            <a:off x="-228600" y="3810000"/>
            <a:ext cx="835660" cy="625856"/>
          </a:xfrm>
          <a:prstGeom prst="rect">
            <a:avLst/>
          </a:prstGeom>
        </p:spPr>
      </p:pic>
      <p:pic>
        <p:nvPicPr>
          <p:cNvPr id="32" name="Picture 31" descr="dictionary2.jpg"/>
          <p:cNvPicPr>
            <a:picLocks noChangeAspect="1"/>
          </p:cNvPicPr>
          <p:nvPr/>
        </p:nvPicPr>
        <p:blipFill>
          <a:blip r:embed="rId2" cstate="print"/>
          <a:stretch>
            <a:fillRect/>
          </a:stretch>
        </p:blipFill>
        <p:spPr>
          <a:xfrm>
            <a:off x="-152400" y="4648200"/>
            <a:ext cx="835660" cy="625856"/>
          </a:xfrm>
          <a:prstGeom prst="rect">
            <a:avLst/>
          </a:prstGeom>
        </p:spPr>
      </p:pic>
      <p:pic>
        <p:nvPicPr>
          <p:cNvPr id="33" name="Picture 32" descr="dictionary2.jpg"/>
          <p:cNvPicPr>
            <a:picLocks noChangeAspect="1"/>
          </p:cNvPicPr>
          <p:nvPr/>
        </p:nvPicPr>
        <p:blipFill>
          <a:blip r:embed="rId2" cstate="print"/>
          <a:stretch>
            <a:fillRect/>
          </a:stretch>
        </p:blipFill>
        <p:spPr>
          <a:xfrm>
            <a:off x="-533400" y="5410200"/>
            <a:ext cx="835660" cy="625856"/>
          </a:xfrm>
          <a:prstGeom prst="rect">
            <a:avLst/>
          </a:prstGeom>
        </p:spPr>
      </p:pic>
      <p:pic>
        <p:nvPicPr>
          <p:cNvPr id="34" name="Picture 33" descr="dictionary2.jpg"/>
          <p:cNvPicPr>
            <a:picLocks noChangeAspect="1"/>
          </p:cNvPicPr>
          <p:nvPr/>
        </p:nvPicPr>
        <p:blipFill>
          <a:blip r:embed="rId2" cstate="print"/>
          <a:stretch>
            <a:fillRect/>
          </a:stretch>
        </p:blipFill>
        <p:spPr>
          <a:xfrm>
            <a:off x="2438400" y="5638800"/>
            <a:ext cx="835660" cy="625856"/>
          </a:xfrm>
          <a:prstGeom prst="rect">
            <a:avLst/>
          </a:prstGeom>
        </p:spPr>
      </p:pic>
      <p:pic>
        <p:nvPicPr>
          <p:cNvPr id="35" name="Picture 34" descr="dictionary2.jpg"/>
          <p:cNvPicPr>
            <a:picLocks noChangeAspect="1"/>
          </p:cNvPicPr>
          <p:nvPr/>
        </p:nvPicPr>
        <p:blipFill>
          <a:blip r:embed="rId2" cstate="print"/>
          <a:stretch>
            <a:fillRect/>
          </a:stretch>
        </p:blipFill>
        <p:spPr>
          <a:xfrm>
            <a:off x="1295400" y="6019800"/>
            <a:ext cx="835660" cy="625856"/>
          </a:xfrm>
          <a:prstGeom prst="rect">
            <a:avLst/>
          </a:prstGeom>
        </p:spPr>
      </p:pic>
      <p:pic>
        <p:nvPicPr>
          <p:cNvPr id="36" name="Picture 35" descr="dictionary2.jpg"/>
          <p:cNvPicPr>
            <a:picLocks noChangeAspect="1"/>
          </p:cNvPicPr>
          <p:nvPr/>
        </p:nvPicPr>
        <p:blipFill>
          <a:blip r:embed="rId2" cstate="print"/>
          <a:stretch>
            <a:fillRect/>
          </a:stretch>
        </p:blipFill>
        <p:spPr>
          <a:xfrm>
            <a:off x="3429000" y="5638800"/>
            <a:ext cx="835660" cy="625856"/>
          </a:xfrm>
          <a:prstGeom prst="rect">
            <a:avLst/>
          </a:prstGeom>
        </p:spPr>
      </p:pic>
      <p:pic>
        <p:nvPicPr>
          <p:cNvPr id="37" name="Picture 36" descr="dictionary2.jpg"/>
          <p:cNvPicPr>
            <a:picLocks noChangeAspect="1"/>
          </p:cNvPicPr>
          <p:nvPr/>
        </p:nvPicPr>
        <p:blipFill>
          <a:blip r:embed="rId2" cstate="print"/>
          <a:stretch>
            <a:fillRect/>
          </a:stretch>
        </p:blipFill>
        <p:spPr>
          <a:xfrm>
            <a:off x="228600" y="6019800"/>
            <a:ext cx="835660" cy="625856"/>
          </a:xfrm>
          <a:prstGeom prst="rect">
            <a:avLst/>
          </a:prstGeom>
        </p:spPr>
      </p:pic>
      <p:pic>
        <p:nvPicPr>
          <p:cNvPr id="38" name="Picture 37" descr="dictionary2.jpg"/>
          <p:cNvPicPr>
            <a:picLocks noChangeAspect="1"/>
          </p:cNvPicPr>
          <p:nvPr/>
        </p:nvPicPr>
        <p:blipFill>
          <a:blip r:embed="rId2" cstate="print"/>
          <a:stretch>
            <a:fillRect/>
          </a:stretch>
        </p:blipFill>
        <p:spPr>
          <a:xfrm>
            <a:off x="2362200" y="6400800"/>
            <a:ext cx="835660" cy="625856"/>
          </a:xfrm>
          <a:prstGeom prst="rect">
            <a:avLst/>
          </a:prstGeom>
        </p:spPr>
      </p:pic>
      <p:pic>
        <p:nvPicPr>
          <p:cNvPr id="39" name="Picture 38" descr="dictionary2.jpg"/>
          <p:cNvPicPr>
            <a:picLocks noChangeAspect="1"/>
          </p:cNvPicPr>
          <p:nvPr/>
        </p:nvPicPr>
        <p:blipFill>
          <a:blip r:embed="rId2" cstate="print"/>
          <a:stretch>
            <a:fillRect/>
          </a:stretch>
        </p:blipFill>
        <p:spPr>
          <a:xfrm>
            <a:off x="3352800" y="6400800"/>
            <a:ext cx="835660" cy="625856"/>
          </a:xfrm>
          <a:prstGeom prst="rect">
            <a:avLst/>
          </a:prstGeom>
        </p:spPr>
      </p:pic>
      <p:pic>
        <p:nvPicPr>
          <p:cNvPr id="40" name="Picture 39" descr="dictionary2.jpg"/>
          <p:cNvPicPr>
            <a:picLocks noChangeAspect="1"/>
          </p:cNvPicPr>
          <p:nvPr/>
        </p:nvPicPr>
        <p:blipFill>
          <a:blip r:embed="rId2" cstate="print"/>
          <a:stretch>
            <a:fillRect/>
          </a:stretch>
        </p:blipFill>
        <p:spPr>
          <a:xfrm>
            <a:off x="838200" y="6705600"/>
            <a:ext cx="835660" cy="625856"/>
          </a:xfrm>
          <a:prstGeom prst="rect">
            <a:avLst/>
          </a:prstGeom>
        </p:spPr>
      </p:pic>
      <p:pic>
        <p:nvPicPr>
          <p:cNvPr id="42" name="Picture 41" descr="dictionary2.jpg"/>
          <p:cNvPicPr>
            <a:picLocks noChangeAspect="1"/>
          </p:cNvPicPr>
          <p:nvPr/>
        </p:nvPicPr>
        <p:blipFill>
          <a:blip r:embed="rId2" cstate="print"/>
          <a:stretch>
            <a:fillRect/>
          </a:stretch>
        </p:blipFill>
        <p:spPr>
          <a:xfrm>
            <a:off x="-304800" y="685800"/>
            <a:ext cx="835660" cy="625856"/>
          </a:xfrm>
          <a:prstGeom prst="rect">
            <a:avLst/>
          </a:prstGeom>
        </p:spPr>
      </p:pic>
      <p:pic>
        <p:nvPicPr>
          <p:cNvPr id="43" name="Picture 42" descr="dictionary2.jpg"/>
          <p:cNvPicPr>
            <a:picLocks noChangeAspect="1"/>
          </p:cNvPicPr>
          <p:nvPr/>
        </p:nvPicPr>
        <p:blipFill>
          <a:blip r:embed="rId2" cstate="print"/>
          <a:stretch>
            <a:fillRect/>
          </a:stretch>
        </p:blipFill>
        <p:spPr>
          <a:xfrm>
            <a:off x="304800" y="0"/>
            <a:ext cx="835660" cy="625856"/>
          </a:xfrm>
          <a:prstGeom prst="rect">
            <a:avLst/>
          </a:prstGeom>
        </p:spPr>
      </p:pic>
      <p:pic>
        <p:nvPicPr>
          <p:cNvPr id="46" name="Picture 45" descr="dictionary2.jpg"/>
          <p:cNvPicPr>
            <a:picLocks noChangeAspect="1"/>
          </p:cNvPicPr>
          <p:nvPr/>
        </p:nvPicPr>
        <p:blipFill>
          <a:blip r:embed="rId2" cstate="print"/>
          <a:stretch>
            <a:fillRect/>
          </a:stretch>
        </p:blipFill>
        <p:spPr>
          <a:xfrm>
            <a:off x="3505200" y="1143000"/>
            <a:ext cx="835660" cy="625856"/>
          </a:xfrm>
          <a:prstGeom prst="rect">
            <a:avLst/>
          </a:prstGeom>
        </p:spPr>
      </p:pic>
      <p:pic>
        <p:nvPicPr>
          <p:cNvPr id="47" name="Picture 46" descr="dictionary2.jpg"/>
          <p:cNvPicPr>
            <a:picLocks noChangeAspect="1"/>
          </p:cNvPicPr>
          <p:nvPr/>
        </p:nvPicPr>
        <p:blipFill>
          <a:blip r:embed="rId2" cstate="print"/>
          <a:stretch>
            <a:fillRect/>
          </a:stretch>
        </p:blipFill>
        <p:spPr>
          <a:xfrm>
            <a:off x="1295400" y="-152400"/>
            <a:ext cx="835660" cy="625856"/>
          </a:xfrm>
          <a:prstGeom prst="rect">
            <a:avLst/>
          </a:prstGeom>
        </p:spPr>
      </p:pic>
      <p:pic>
        <p:nvPicPr>
          <p:cNvPr id="48" name="Picture 47" descr="dictionary2.jpg"/>
          <p:cNvPicPr>
            <a:picLocks noChangeAspect="1"/>
          </p:cNvPicPr>
          <p:nvPr/>
        </p:nvPicPr>
        <p:blipFill>
          <a:blip r:embed="rId2" cstate="print"/>
          <a:stretch>
            <a:fillRect/>
          </a:stretch>
        </p:blipFill>
        <p:spPr>
          <a:xfrm>
            <a:off x="2362200" y="-152400"/>
            <a:ext cx="835660" cy="625856"/>
          </a:xfrm>
          <a:prstGeom prst="rect">
            <a:avLst/>
          </a:prstGeom>
        </p:spPr>
      </p:pic>
      <p:pic>
        <p:nvPicPr>
          <p:cNvPr id="49" name="Picture 48" descr="dictionary2.jpg"/>
          <p:cNvPicPr>
            <a:picLocks noChangeAspect="1"/>
          </p:cNvPicPr>
          <p:nvPr/>
        </p:nvPicPr>
        <p:blipFill>
          <a:blip r:embed="rId2" cstate="print"/>
          <a:stretch>
            <a:fillRect/>
          </a:stretch>
        </p:blipFill>
        <p:spPr>
          <a:xfrm>
            <a:off x="-609600" y="-76200"/>
            <a:ext cx="835660" cy="625856"/>
          </a:xfrm>
          <a:prstGeom prst="rect">
            <a:avLst/>
          </a:prstGeom>
        </p:spPr>
      </p:pic>
      <p:pic>
        <p:nvPicPr>
          <p:cNvPr id="51" name="Picture 50" descr="dictionary2.jpg"/>
          <p:cNvPicPr>
            <a:picLocks noChangeAspect="1"/>
          </p:cNvPicPr>
          <p:nvPr/>
        </p:nvPicPr>
        <p:blipFill>
          <a:blip r:embed="rId2" cstate="print"/>
          <a:stretch>
            <a:fillRect/>
          </a:stretch>
        </p:blipFill>
        <p:spPr>
          <a:xfrm>
            <a:off x="3352800" y="-312928"/>
            <a:ext cx="835660" cy="625856"/>
          </a:xfrm>
          <a:prstGeom prst="rect">
            <a:avLst/>
          </a:prstGeom>
        </p:spPr>
      </p:pic>
      <p:pic>
        <p:nvPicPr>
          <p:cNvPr id="52" name="Picture 51" descr="dictionary2.jpg"/>
          <p:cNvPicPr>
            <a:picLocks noChangeAspect="1"/>
          </p:cNvPicPr>
          <p:nvPr/>
        </p:nvPicPr>
        <p:blipFill>
          <a:blip r:embed="rId2" cstate="print"/>
          <a:stretch>
            <a:fillRect/>
          </a:stretch>
        </p:blipFill>
        <p:spPr>
          <a:xfrm>
            <a:off x="4191000" y="4876800"/>
            <a:ext cx="835660" cy="625856"/>
          </a:xfrm>
          <a:prstGeom prst="rect">
            <a:avLst/>
          </a:prstGeom>
        </p:spPr>
      </p:pic>
      <p:pic>
        <p:nvPicPr>
          <p:cNvPr id="53" name="Picture 52" descr="dictionary2.jpg"/>
          <p:cNvPicPr>
            <a:picLocks noChangeAspect="1"/>
          </p:cNvPicPr>
          <p:nvPr/>
        </p:nvPicPr>
        <p:blipFill>
          <a:blip r:embed="rId2" cstate="print"/>
          <a:stretch>
            <a:fillRect/>
          </a:stretch>
        </p:blipFill>
        <p:spPr>
          <a:xfrm>
            <a:off x="4343400" y="5638800"/>
            <a:ext cx="835660" cy="625856"/>
          </a:xfrm>
          <a:prstGeom prst="rect">
            <a:avLst/>
          </a:prstGeom>
        </p:spPr>
      </p:pic>
      <p:pic>
        <p:nvPicPr>
          <p:cNvPr id="54" name="Picture 53" descr="dictionary2.jpg"/>
          <p:cNvPicPr>
            <a:picLocks noChangeAspect="1"/>
          </p:cNvPicPr>
          <p:nvPr/>
        </p:nvPicPr>
        <p:blipFill>
          <a:blip r:embed="rId2" cstate="print"/>
          <a:stretch>
            <a:fillRect/>
          </a:stretch>
        </p:blipFill>
        <p:spPr>
          <a:xfrm>
            <a:off x="5257800" y="5181600"/>
            <a:ext cx="835660" cy="625856"/>
          </a:xfrm>
          <a:prstGeom prst="rect">
            <a:avLst/>
          </a:prstGeom>
        </p:spPr>
      </p:pic>
      <p:pic>
        <p:nvPicPr>
          <p:cNvPr id="56" name="Picture 55" descr="dictionary2.jpg"/>
          <p:cNvPicPr>
            <a:picLocks noChangeAspect="1"/>
          </p:cNvPicPr>
          <p:nvPr/>
        </p:nvPicPr>
        <p:blipFill>
          <a:blip r:embed="rId2" cstate="print"/>
          <a:stretch>
            <a:fillRect/>
          </a:stretch>
        </p:blipFill>
        <p:spPr>
          <a:xfrm>
            <a:off x="4495800" y="0"/>
            <a:ext cx="835660" cy="625856"/>
          </a:xfrm>
          <a:prstGeom prst="rect">
            <a:avLst/>
          </a:prstGeom>
        </p:spPr>
      </p:pic>
      <p:pic>
        <p:nvPicPr>
          <p:cNvPr id="57" name="Picture 56" descr="dictionary2.jpg"/>
          <p:cNvPicPr>
            <a:picLocks noChangeAspect="1"/>
          </p:cNvPicPr>
          <p:nvPr/>
        </p:nvPicPr>
        <p:blipFill>
          <a:blip r:embed="rId2" cstate="print"/>
          <a:stretch>
            <a:fillRect/>
          </a:stretch>
        </p:blipFill>
        <p:spPr>
          <a:xfrm>
            <a:off x="5486400" y="-312928"/>
            <a:ext cx="835660" cy="625856"/>
          </a:xfrm>
          <a:prstGeom prst="rect">
            <a:avLst/>
          </a:prstGeom>
        </p:spPr>
      </p:pic>
      <p:pic>
        <p:nvPicPr>
          <p:cNvPr id="58" name="Picture 57" descr="dictionary2.jpg"/>
          <p:cNvPicPr>
            <a:picLocks noChangeAspect="1"/>
          </p:cNvPicPr>
          <p:nvPr/>
        </p:nvPicPr>
        <p:blipFill>
          <a:blip r:embed="rId2" cstate="print"/>
          <a:stretch>
            <a:fillRect/>
          </a:stretch>
        </p:blipFill>
        <p:spPr>
          <a:xfrm>
            <a:off x="5486400" y="381000"/>
            <a:ext cx="835660" cy="625856"/>
          </a:xfrm>
          <a:prstGeom prst="rect">
            <a:avLst/>
          </a:prstGeom>
        </p:spPr>
      </p:pic>
      <p:pic>
        <p:nvPicPr>
          <p:cNvPr id="59" name="Picture 58" descr="dictionary2.jpg"/>
          <p:cNvPicPr>
            <a:picLocks noChangeAspect="1"/>
          </p:cNvPicPr>
          <p:nvPr/>
        </p:nvPicPr>
        <p:blipFill>
          <a:blip r:embed="rId2" cstate="print"/>
          <a:stretch>
            <a:fillRect/>
          </a:stretch>
        </p:blipFill>
        <p:spPr>
          <a:xfrm>
            <a:off x="5715000" y="1066800"/>
            <a:ext cx="835660" cy="625856"/>
          </a:xfrm>
          <a:prstGeom prst="rect">
            <a:avLst/>
          </a:prstGeom>
        </p:spPr>
      </p:pic>
      <p:pic>
        <p:nvPicPr>
          <p:cNvPr id="60" name="Picture 59" descr="dictionary2.jpg"/>
          <p:cNvPicPr>
            <a:picLocks noChangeAspect="1"/>
          </p:cNvPicPr>
          <p:nvPr/>
        </p:nvPicPr>
        <p:blipFill>
          <a:blip r:embed="rId2" cstate="print"/>
          <a:stretch>
            <a:fillRect/>
          </a:stretch>
        </p:blipFill>
        <p:spPr>
          <a:xfrm>
            <a:off x="6629400" y="914400"/>
            <a:ext cx="835660" cy="625856"/>
          </a:xfrm>
          <a:prstGeom prst="rect">
            <a:avLst/>
          </a:prstGeom>
        </p:spPr>
      </p:pic>
      <p:pic>
        <p:nvPicPr>
          <p:cNvPr id="61" name="Picture 60" descr="dictionary2.jpg"/>
          <p:cNvPicPr>
            <a:picLocks noChangeAspect="1"/>
          </p:cNvPicPr>
          <p:nvPr/>
        </p:nvPicPr>
        <p:blipFill>
          <a:blip r:embed="rId2" cstate="print"/>
          <a:stretch>
            <a:fillRect/>
          </a:stretch>
        </p:blipFill>
        <p:spPr>
          <a:xfrm>
            <a:off x="6400800" y="152400"/>
            <a:ext cx="835660" cy="625856"/>
          </a:xfrm>
          <a:prstGeom prst="rect">
            <a:avLst/>
          </a:prstGeom>
        </p:spPr>
      </p:pic>
      <p:pic>
        <p:nvPicPr>
          <p:cNvPr id="62" name="Picture 61" descr="dictionary2.jpg"/>
          <p:cNvPicPr>
            <a:picLocks noChangeAspect="1"/>
          </p:cNvPicPr>
          <p:nvPr/>
        </p:nvPicPr>
        <p:blipFill>
          <a:blip r:embed="rId2" cstate="print"/>
          <a:stretch>
            <a:fillRect/>
          </a:stretch>
        </p:blipFill>
        <p:spPr>
          <a:xfrm>
            <a:off x="7315200" y="-152400"/>
            <a:ext cx="835660" cy="625856"/>
          </a:xfrm>
          <a:prstGeom prst="rect">
            <a:avLst/>
          </a:prstGeom>
        </p:spPr>
      </p:pic>
      <p:pic>
        <p:nvPicPr>
          <p:cNvPr id="63" name="Picture 62" descr="dictionary2.jpg"/>
          <p:cNvPicPr>
            <a:picLocks noChangeAspect="1"/>
          </p:cNvPicPr>
          <p:nvPr/>
        </p:nvPicPr>
        <p:blipFill>
          <a:blip r:embed="rId2" cstate="print"/>
          <a:stretch>
            <a:fillRect/>
          </a:stretch>
        </p:blipFill>
        <p:spPr>
          <a:xfrm>
            <a:off x="7620000" y="609600"/>
            <a:ext cx="835660" cy="625856"/>
          </a:xfrm>
          <a:prstGeom prst="rect">
            <a:avLst/>
          </a:prstGeom>
        </p:spPr>
      </p:pic>
      <p:pic>
        <p:nvPicPr>
          <p:cNvPr id="64" name="Picture 63" descr="dictionary2.jpg"/>
          <p:cNvPicPr>
            <a:picLocks noChangeAspect="1"/>
          </p:cNvPicPr>
          <p:nvPr/>
        </p:nvPicPr>
        <p:blipFill>
          <a:blip r:embed="rId2" cstate="print"/>
          <a:stretch>
            <a:fillRect/>
          </a:stretch>
        </p:blipFill>
        <p:spPr>
          <a:xfrm>
            <a:off x="8308340" y="-152400"/>
            <a:ext cx="835660" cy="625856"/>
          </a:xfrm>
          <a:prstGeom prst="rect">
            <a:avLst/>
          </a:prstGeom>
        </p:spPr>
      </p:pic>
      <p:pic>
        <p:nvPicPr>
          <p:cNvPr id="65" name="Picture 64" descr="dictionary2.jpg"/>
          <p:cNvPicPr>
            <a:picLocks noChangeAspect="1"/>
          </p:cNvPicPr>
          <p:nvPr/>
        </p:nvPicPr>
        <p:blipFill>
          <a:blip r:embed="rId2" cstate="print"/>
          <a:stretch>
            <a:fillRect/>
          </a:stretch>
        </p:blipFill>
        <p:spPr>
          <a:xfrm>
            <a:off x="8534400" y="762000"/>
            <a:ext cx="835660" cy="625856"/>
          </a:xfrm>
          <a:prstGeom prst="rect">
            <a:avLst/>
          </a:prstGeom>
        </p:spPr>
      </p:pic>
      <p:pic>
        <p:nvPicPr>
          <p:cNvPr id="66" name="Picture 65" descr="dictionary2.jpg"/>
          <p:cNvPicPr>
            <a:picLocks noChangeAspect="1"/>
          </p:cNvPicPr>
          <p:nvPr/>
        </p:nvPicPr>
        <p:blipFill>
          <a:blip r:embed="rId2" cstate="print"/>
          <a:stretch>
            <a:fillRect/>
          </a:stretch>
        </p:blipFill>
        <p:spPr>
          <a:xfrm>
            <a:off x="6248400" y="4876800"/>
            <a:ext cx="835660" cy="625856"/>
          </a:xfrm>
          <a:prstGeom prst="rect">
            <a:avLst/>
          </a:prstGeom>
        </p:spPr>
      </p:pic>
      <p:pic>
        <p:nvPicPr>
          <p:cNvPr id="67" name="Picture 66" descr="dictionary2.jpg"/>
          <p:cNvPicPr>
            <a:picLocks noChangeAspect="1"/>
          </p:cNvPicPr>
          <p:nvPr/>
        </p:nvPicPr>
        <p:blipFill>
          <a:blip r:embed="rId2" cstate="print"/>
          <a:stretch>
            <a:fillRect/>
          </a:stretch>
        </p:blipFill>
        <p:spPr>
          <a:xfrm>
            <a:off x="4343400" y="6545072"/>
            <a:ext cx="835660" cy="625856"/>
          </a:xfrm>
          <a:prstGeom prst="rect">
            <a:avLst/>
          </a:prstGeom>
        </p:spPr>
      </p:pic>
      <p:pic>
        <p:nvPicPr>
          <p:cNvPr id="68" name="Picture 67" descr="dictionary2.jpg"/>
          <p:cNvPicPr>
            <a:picLocks noChangeAspect="1"/>
          </p:cNvPicPr>
          <p:nvPr/>
        </p:nvPicPr>
        <p:blipFill>
          <a:blip r:embed="rId2" cstate="print"/>
          <a:stretch>
            <a:fillRect/>
          </a:stretch>
        </p:blipFill>
        <p:spPr>
          <a:xfrm>
            <a:off x="5257800" y="5943600"/>
            <a:ext cx="835660" cy="625856"/>
          </a:xfrm>
          <a:prstGeom prst="rect">
            <a:avLst/>
          </a:prstGeom>
        </p:spPr>
      </p:pic>
      <p:pic>
        <p:nvPicPr>
          <p:cNvPr id="69" name="Picture 68" descr="dictionary2.jpg"/>
          <p:cNvPicPr>
            <a:picLocks noChangeAspect="1"/>
          </p:cNvPicPr>
          <p:nvPr/>
        </p:nvPicPr>
        <p:blipFill>
          <a:blip r:embed="rId2" cstate="print"/>
          <a:stretch>
            <a:fillRect/>
          </a:stretch>
        </p:blipFill>
        <p:spPr>
          <a:xfrm>
            <a:off x="6324600" y="5715000"/>
            <a:ext cx="835660" cy="625856"/>
          </a:xfrm>
          <a:prstGeom prst="rect">
            <a:avLst/>
          </a:prstGeom>
        </p:spPr>
      </p:pic>
      <p:pic>
        <p:nvPicPr>
          <p:cNvPr id="70" name="Picture 69" descr="dictionary2.jpg"/>
          <p:cNvPicPr>
            <a:picLocks noChangeAspect="1"/>
          </p:cNvPicPr>
          <p:nvPr/>
        </p:nvPicPr>
        <p:blipFill>
          <a:blip r:embed="rId2" cstate="print"/>
          <a:stretch>
            <a:fillRect/>
          </a:stretch>
        </p:blipFill>
        <p:spPr>
          <a:xfrm>
            <a:off x="6172200" y="6545072"/>
            <a:ext cx="835660" cy="625856"/>
          </a:xfrm>
          <a:prstGeom prst="rect">
            <a:avLst/>
          </a:prstGeom>
        </p:spPr>
      </p:pic>
      <p:pic>
        <p:nvPicPr>
          <p:cNvPr id="71" name="Picture 70" descr="dictionary2.jpg"/>
          <p:cNvPicPr>
            <a:picLocks noChangeAspect="1"/>
          </p:cNvPicPr>
          <p:nvPr/>
        </p:nvPicPr>
        <p:blipFill>
          <a:blip r:embed="rId2" cstate="print"/>
          <a:stretch>
            <a:fillRect/>
          </a:stretch>
        </p:blipFill>
        <p:spPr>
          <a:xfrm>
            <a:off x="7315200" y="4724400"/>
            <a:ext cx="835660" cy="625856"/>
          </a:xfrm>
          <a:prstGeom prst="rect">
            <a:avLst/>
          </a:prstGeom>
        </p:spPr>
      </p:pic>
      <p:pic>
        <p:nvPicPr>
          <p:cNvPr id="72" name="Picture 71" descr="dictionary2.jpg"/>
          <p:cNvPicPr>
            <a:picLocks noChangeAspect="1"/>
          </p:cNvPicPr>
          <p:nvPr/>
        </p:nvPicPr>
        <p:blipFill>
          <a:blip r:embed="rId2" cstate="print"/>
          <a:stretch>
            <a:fillRect/>
          </a:stretch>
        </p:blipFill>
        <p:spPr>
          <a:xfrm>
            <a:off x="7315200" y="5486400"/>
            <a:ext cx="835660" cy="625856"/>
          </a:xfrm>
          <a:prstGeom prst="rect">
            <a:avLst/>
          </a:prstGeom>
        </p:spPr>
      </p:pic>
      <p:pic>
        <p:nvPicPr>
          <p:cNvPr id="73" name="Picture 72" descr="dictionary2.jpg"/>
          <p:cNvPicPr>
            <a:picLocks noChangeAspect="1"/>
          </p:cNvPicPr>
          <p:nvPr/>
        </p:nvPicPr>
        <p:blipFill>
          <a:blip r:embed="rId2" cstate="print"/>
          <a:stretch>
            <a:fillRect/>
          </a:stretch>
        </p:blipFill>
        <p:spPr>
          <a:xfrm>
            <a:off x="7239000" y="6232144"/>
            <a:ext cx="835660" cy="625856"/>
          </a:xfrm>
          <a:prstGeom prst="rect">
            <a:avLst/>
          </a:prstGeom>
        </p:spPr>
      </p:pic>
      <p:pic>
        <p:nvPicPr>
          <p:cNvPr id="74" name="Picture 73" descr="dictionary2.jpg"/>
          <p:cNvPicPr>
            <a:picLocks noChangeAspect="1"/>
          </p:cNvPicPr>
          <p:nvPr/>
        </p:nvPicPr>
        <p:blipFill>
          <a:blip r:embed="rId2" cstate="print"/>
          <a:stretch>
            <a:fillRect/>
          </a:stretch>
        </p:blipFill>
        <p:spPr>
          <a:xfrm>
            <a:off x="8308340" y="6545072"/>
            <a:ext cx="835660" cy="625856"/>
          </a:xfrm>
          <a:prstGeom prst="rect">
            <a:avLst/>
          </a:prstGeom>
        </p:spPr>
      </p:pic>
      <p:pic>
        <p:nvPicPr>
          <p:cNvPr id="75" name="Picture 74" descr="dictionary2.jpg"/>
          <p:cNvPicPr>
            <a:picLocks noChangeAspect="1"/>
          </p:cNvPicPr>
          <p:nvPr/>
        </p:nvPicPr>
        <p:blipFill>
          <a:blip r:embed="rId2" cstate="print"/>
          <a:stretch>
            <a:fillRect/>
          </a:stretch>
        </p:blipFill>
        <p:spPr>
          <a:xfrm>
            <a:off x="8458200" y="5715000"/>
            <a:ext cx="835660" cy="625856"/>
          </a:xfrm>
          <a:prstGeom prst="rect">
            <a:avLst/>
          </a:prstGeom>
        </p:spPr>
      </p:pic>
      <p:pic>
        <p:nvPicPr>
          <p:cNvPr id="76" name="Picture 75" descr="dictionary2.jpg"/>
          <p:cNvPicPr>
            <a:picLocks noChangeAspect="1"/>
          </p:cNvPicPr>
          <p:nvPr/>
        </p:nvPicPr>
        <p:blipFill>
          <a:blip r:embed="rId2" cstate="print"/>
          <a:stretch>
            <a:fillRect/>
          </a:stretch>
        </p:blipFill>
        <p:spPr>
          <a:xfrm>
            <a:off x="8308340" y="4953000"/>
            <a:ext cx="835660" cy="625856"/>
          </a:xfrm>
          <a:prstGeom prst="rect">
            <a:avLst/>
          </a:prstGeom>
        </p:spPr>
      </p:pic>
      <p:pic>
        <p:nvPicPr>
          <p:cNvPr id="77" name="Picture 76" descr="dictionary2.jpg"/>
          <p:cNvPicPr>
            <a:picLocks noChangeAspect="1"/>
          </p:cNvPicPr>
          <p:nvPr/>
        </p:nvPicPr>
        <p:blipFill>
          <a:blip r:embed="rId2" cstate="print"/>
          <a:stretch>
            <a:fillRect/>
          </a:stretch>
        </p:blipFill>
        <p:spPr>
          <a:xfrm>
            <a:off x="8726170" y="4191000"/>
            <a:ext cx="835660" cy="625856"/>
          </a:xfrm>
          <a:prstGeom prst="rect">
            <a:avLst/>
          </a:prstGeom>
        </p:spPr>
      </p:pic>
      <p:pic>
        <p:nvPicPr>
          <p:cNvPr id="78" name="Picture 77" descr="dictionary2.jpg"/>
          <p:cNvPicPr>
            <a:picLocks noChangeAspect="1"/>
          </p:cNvPicPr>
          <p:nvPr/>
        </p:nvPicPr>
        <p:blipFill>
          <a:blip r:embed="rId2" cstate="print"/>
          <a:stretch>
            <a:fillRect/>
          </a:stretch>
        </p:blipFill>
        <p:spPr>
          <a:xfrm>
            <a:off x="8726170" y="1600200"/>
            <a:ext cx="835660" cy="625856"/>
          </a:xfrm>
          <a:prstGeom prst="rect">
            <a:avLst/>
          </a:prstGeom>
        </p:spPr>
      </p:pic>
      <p:pic>
        <p:nvPicPr>
          <p:cNvPr id="79" name="Picture 78" descr="dictionary2.jpg"/>
          <p:cNvPicPr>
            <a:picLocks noChangeAspect="1"/>
          </p:cNvPicPr>
          <p:nvPr/>
        </p:nvPicPr>
        <p:blipFill>
          <a:blip r:embed="rId2" cstate="print"/>
          <a:stretch>
            <a:fillRect/>
          </a:stretch>
        </p:blipFill>
        <p:spPr>
          <a:xfrm>
            <a:off x="8915400" y="2438400"/>
            <a:ext cx="835660" cy="625856"/>
          </a:xfrm>
          <a:prstGeom prst="rect">
            <a:avLst/>
          </a:prstGeom>
        </p:spPr>
      </p:pic>
      <p:pic>
        <p:nvPicPr>
          <p:cNvPr id="80" name="Picture 79" descr="dictionary2.jpg"/>
          <p:cNvPicPr>
            <a:picLocks noChangeAspect="1"/>
          </p:cNvPicPr>
          <p:nvPr/>
        </p:nvPicPr>
        <p:blipFill>
          <a:blip r:embed="rId2" cstate="print"/>
          <a:stretch>
            <a:fillRect/>
          </a:stretch>
        </p:blipFill>
        <p:spPr>
          <a:xfrm>
            <a:off x="8726170" y="3352800"/>
            <a:ext cx="835660" cy="62585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mtClean="0"/>
              <a:t>        </a:t>
            </a:r>
            <a:r>
              <a:rPr lang="en-US" sz="3600" u="sng" smtClean="0"/>
              <a:t>Column 1</a:t>
            </a:r>
            <a:r>
              <a:rPr lang="en-US" sz="3600" smtClean="0"/>
              <a:t>                        </a:t>
            </a:r>
            <a:r>
              <a:rPr lang="en-US" sz="3600" u="sng" smtClean="0"/>
              <a:t>Column 2   </a:t>
            </a:r>
            <a:endParaRPr lang="en-US" sz="3600" u="sng"/>
          </a:p>
        </p:txBody>
      </p:sp>
      <p:graphicFrame>
        <p:nvGraphicFramePr>
          <p:cNvPr id="6" name="Content Placeholder 5"/>
          <p:cNvGraphicFramePr>
            <a:graphicFrameLocks noGrp="1"/>
          </p:cNvGraphicFramePr>
          <p:nvPr>
            <p:ph idx="1"/>
          </p:nvPr>
        </p:nvGraphicFramePr>
        <p:xfrm>
          <a:off x="457200" y="1371600"/>
          <a:ext cx="8229600" cy="4632960"/>
        </p:xfrm>
        <a:graphic>
          <a:graphicData uri="http://schemas.openxmlformats.org/drawingml/2006/table">
            <a:tbl>
              <a:tblPr firstRow="1" bandRow="1">
                <a:tableStyleId>{2D5ABB26-0587-4C30-8999-92F81FD0307C}</a:tableStyleId>
              </a:tblPr>
              <a:tblGrid>
                <a:gridCol w="4114800"/>
                <a:gridCol w="4114800"/>
              </a:tblGrid>
              <a:tr h="971550">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600" smtClean="0"/>
                        <a:t>کیا رنگ آسمان ہے</a:t>
                      </a:r>
                    </a:p>
                    <a:p>
                      <a:pPr algn="ct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mtClean="0"/>
                    </a:p>
                    <a:p>
                      <a:pPr algn="ctr"/>
                      <a:r>
                        <a:rPr lang="ur-PK" sz="3600" smtClean="0"/>
                        <a:t>نیلا</a:t>
                      </a:r>
                      <a:endParaRPr lang="en-US" sz="36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971550">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200" smtClean="0"/>
                        <a:t>تم کرتے ہو اردو بولتے ہیں</a:t>
                      </a:r>
                    </a:p>
                    <a:p>
                      <a:pPr algn="ct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mtClean="0"/>
                    </a:p>
                    <a:p>
                      <a:pPr algn="ctr"/>
                      <a:r>
                        <a:rPr lang="ur-PK" sz="3600" smtClean="0"/>
                        <a:t>ہاں</a:t>
                      </a:r>
                      <a:endParaRPr lang="en-US" sz="3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1550">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600" smtClean="0"/>
                        <a:t>میرا کتا مر گیا</a:t>
                      </a:r>
                    </a:p>
                    <a:p>
                      <a:pPr algn="ct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200" smtClean="0"/>
                        <a:t>سنا ہے کہ کو معاف کر دو</a:t>
                      </a:r>
                    </a:p>
                    <a:p>
                      <a:pPr algn="ctr"/>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1550">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200" smtClean="0"/>
                        <a:t>میرے کتے کو پانچ سر تھا</a:t>
                      </a:r>
                    </a:p>
                    <a:p>
                      <a:pPr algn="ct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mtClean="0"/>
                    </a:p>
                    <a:p>
                      <a:pPr marL="0" marR="0" indent="0" algn="ctr" defTabSz="914400" rtl="0" eaLnBrk="1" fontAlgn="auto" latinLnBrk="0" hangingPunct="1">
                        <a:lnSpc>
                          <a:spcPct val="100000"/>
                        </a:lnSpc>
                        <a:spcBef>
                          <a:spcPts val="0"/>
                        </a:spcBef>
                        <a:spcAft>
                          <a:spcPts val="0"/>
                        </a:spcAft>
                        <a:buClrTx/>
                        <a:buSzTx/>
                        <a:buFontTx/>
                        <a:buNone/>
                        <a:tabLst/>
                        <a:defRPr/>
                      </a:pPr>
                      <a:r>
                        <a:rPr lang="ur-PK" sz="3200" smtClean="0"/>
                        <a:t>میں آپ کو یقین نہیں کرتے</a:t>
                      </a:r>
                    </a:p>
                    <a:p>
                      <a:pPr algn="ctr"/>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p>
        </p:txBody>
      </p:sp>
      <p:sp>
        <p:nvSpPr>
          <p:cNvPr id="3" name="Content Placeholder 2"/>
          <p:cNvSpPr>
            <a:spLocks noGrp="1"/>
          </p:cNvSpPr>
          <p:nvPr>
            <p:ph idx="1"/>
          </p:nvPr>
        </p:nvSpPr>
        <p:spPr/>
        <p:txBody>
          <a:bodyPr>
            <a:normAutofit lnSpcReduction="10000"/>
          </a:bodyPr>
          <a:lstStyle/>
          <a:p>
            <a:pPr marL="274320" indent="0">
              <a:spcAft>
                <a:spcPts val="600"/>
              </a:spcAft>
              <a:buNone/>
            </a:pPr>
            <a:r>
              <a:rPr lang="en-US" smtClean="0"/>
              <a:t>Searle’s argument against the computational theory of cognition is based on three claims.</a:t>
            </a:r>
          </a:p>
          <a:p>
            <a:pPr marL="274320" indent="0">
              <a:spcAft>
                <a:spcPts val="600"/>
              </a:spcAft>
              <a:buNone/>
            </a:pPr>
            <a:r>
              <a:rPr lang="en-US" smtClean="0"/>
              <a:t>If all three claims are true, it follows that running a computer program is never, by itself, enough to understand language.</a:t>
            </a:r>
          </a:p>
          <a:p>
            <a:pPr marL="274320" indent="0">
              <a:spcAft>
                <a:spcPts val="600"/>
              </a:spcAft>
              <a:buNone/>
            </a:pPr>
            <a:r>
              <a:rPr lang="en-US" smtClean="0"/>
              <a:t>If the argument works, parallel arguments can be used to prove that </a:t>
            </a:r>
            <a:r>
              <a:rPr lang="en-US" i="1" smtClean="0"/>
              <a:t>no</a:t>
            </a:r>
            <a:r>
              <a:rPr lang="en-US" smtClean="0"/>
              <a:t> form of computation, however sophisticated, can be sufficient for genuine cognition.</a:t>
            </a:r>
          </a:p>
          <a:p>
            <a:pPr marL="0" indent="0">
              <a:buNone/>
            </a:pPr>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Aspects of Mind</a:t>
            </a:r>
            <a:endParaRPr lang="en-US"/>
          </a:p>
        </p:txBody>
      </p:sp>
      <p:sp>
        <p:nvSpPr>
          <p:cNvPr id="5" name="Content Placeholder 4"/>
          <p:cNvSpPr>
            <a:spLocks noGrp="1"/>
          </p:cNvSpPr>
          <p:nvPr>
            <p:ph sz="half" idx="1"/>
          </p:nvPr>
        </p:nvSpPr>
        <p:spPr>
          <a:xfrm>
            <a:off x="0" y="1600200"/>
            <a:ext cx="4419600" cy="4525963"/>
          </a:xfrm>
        </p:spPr>
        <p:txBody>
          <a:bodyPr>
            <a:normAutofit fontScale="62500" lnSpcReduction="20000"/>
          </a:bodyPr>
          <a:lstStyle/>
          <a:p>
            <a:pPr indent="0" algn="ctr">
              <a:buNone/>
            </a:pPr>
            <a:endParaRPr lang="en-US" dirty="0" smtClean="0"/>
          </a:p>
          <a:p>
            <a:pPr indent="0" algn="ctr">
              <a:spcBef>
                <a:spcPts val="400"/>
              </a:spcBef>
              <a:buNone/>
            </a:pPr>
            <a:endParaRPr lang="en-US" sz="3600" dirty="0" smtClean="0"/>
          </a:p>
          <a:p>
            <a:pPr indent="0" algn="ctr">
              <a:spcBef>
                <a:spcPts val="400"/>
              </a:spcBef>
              <a:buNone/>
            </a:pPr>
            <a:r>
              <a:rPr lang="en-US" sz="3400" b="1" dirty="0" smtClean="0"/>
              <a:t>Conscious</a:t>
            </a:r>
          </a:p>
          <a:p>
            <a:pPr indent="0" algn="ctr">
              <a:spcBef>
                <a:spcPts val="400"/>
              </a:spcBef>
              <a:buNone/>
            </a:pPr>
            <a:r>
              <a:rPr lang="en-US" sz="3400" dirty="0" smtClean="0"/>
              <a:t>(related to feelings)</a:t>
            </a:r>
          </a:p>
          <a:p>
            <a:pPr indent="0">
              <a:spcBef>
                <a:spcPts val="400"/>
              </a:spcBef>
              <a:buNone/>
            </a:pPr>
            <a:endParaRPr lang="en-US" sz="3400" dirty="0" smtClean="0"/>
          </a:p>
          <a:p>
            <a:pPr indent="0">
              <a:spcBef>
                <a:spcPts val="0"/>
              </a:spcBef>
              <a:spcAft>
                <a:spcPts val="1200"/>
              </a:spcAft>
            </a:pPr>
            <a:r>
              <a:rPr lang="en-US" sz="2600" dirty="0" smtClean="0"/>
              <a:t>  </a:t>
            </a:r>
            <a:r>
              <a:rPr lang="en-US" sz="2900" dirty="0" smtClean="0"/>
              <a:t>Sensing</a:t>
            </a:r>
            <a:r>
              <a:rPr lang="en-US" sz="2900" dirty="0" smtClean="0"/>
              <a:t>	</a:t>
            </a:r>
          </a:p>
          <a:p>
            <a:pPr lvl="1" indent="0">
              <a:spcBef>
                <a:spcPts val="0"/>
              </a:spcBef>
              <a:spcAft>
                <a:spcPts val="1200"/>
              </a:spcAft>
            </a:pPr>
            <a:r>
              <a:rPr lang="en-US" sz="2900" dirty="0" smtClean="0"/>
              <a:t> Perceptual </a:t>
            </a:r>
            <a:r>
              <a:rPr lang="en-US" sz="2900" dirty="0" smtClean="0"/>
              <a:t>sensations </a:t>
            </a:r>
            <a:r>
              <a:rPr lang="en-US" sz="2900" dirty="0" smtClean="0"/>
              <a:t>(five senses)</a:t>
            </a:r>
          </a:p>
          <a:p>
            <a:pPr lvl="1" indent="0">
              <a:spcBef>
                <a:spcPts val="0"/>
              </a:spcBef>
              <a:spcAft>
                <a:spcPts val="1200"/>
              </a:spcAft>
            </a:pPr>
            <a:r>
              <a:rPr lang="en-US" sz="2900" dirty="0" smtClean="0"/>
              <a:t> Bodily sensations (dizziness,  </a:t>
            </a:r>
          </a:p>
          <a:p>
            <a:pPr lvl="1" indent="0">
              <a:spcBef>
                <a:spcPts val="0"/>
              </a:spcBef>
              <a:spcAft>
                <a:spcPts val="1200"/>
              </a:spcAft>
              <a:buNone/>
            </a:pPr>
            <a:r>
              <a:rPr lang="en-US" sz="2900" dirty="0" smtClean="0"/>
              <a:t>   pain, fatigue, nausea, etc.)</a:t>
            </a:r>
          </a:p>
          <a:p>
            <a:pPr indent="0">
              <a:spcBef>
                <a:spcPts val="0"/>
              </a:spcBef>
              <a:spcAft>
                <a:spcPts val="1200"/>
              </a:spcAft>
            </a:pPr>
            <a:r>
              <a:rPr lang="en-US" sz="2900" dirty="0" smtClean="0"/>
              <a:t>  Moods and emotions</a:t>
            </a:r>
          </a:p>
          <a:p>
            <a:pPr indent="0">
              <a:spcBef>
                <a:spcPts val="0"/>
              </a:spcBef>
              <a:spcAft>
                <a:spcPts val="1200"/>
              </a:spcAft>
            </a:pPr>
            <a:r>
              <a:rPr lang="en-US" sz="2900" dirty="0" smtClean="0">
                <a:solidFill>
                  <a:schemeClr val="bg1"/>
                </a:solidFill>
              </a:rPr>
              <a:t>  Desire</a:t>
            </a:r>
          </a:p>
        </p:txBody>
      </p:sp>
      <p:sp>
        <p:nvSpPr>
          <p:cNvPr id="6" name="Content Placeholder 5"/>
          <p:cNvSpPr>
            <a:spLocks noGrp="1"/>
          </p:cNvSpPr>
          <p:nvPr>
            <p:ph sz="half" idx="2"/>
          </p:nvPr>
        </p:nvSpPr>
        <p:spPr>
          <a:xfrm>
            <a:off x="4572000" y="1524000"/>
            <a:ext cx="4343400" cy="3886200"/>
          </a:xfrm>
        </p:spPr>
        <p:txBody>
          <a:bodyPr>
            <a:normAutofit fontScale="62500" lnSpcReduction="20000"/>
          </a:bodyPr>
          <a:lstStyle/>
          <a:p>
            <a:pPr indent="0" algn="ctr">
              <a:buNone/>
            </a:pPr>
            <a:endParaRPr lang="en-US" dirty="0" smtClean="0"/>
          </a:p>
          <a:p>
            <a:pPr indent="0" algn="ctr">
              <a:spcBef>
                <a:spcPts val="400"/>
              </a:spcBef>
              <a:buNone/>
            </a:pPr>
            <a:endParaRPr lang="en-US" sz="4000" dirty="0" smtClean="0"/>
          </a:p>
          <a:p>
            <a:pPr indent="0" algn="ctr">
              <a:spcBef>
                <a:spcPts val="400"/>
              </a:spcBef>
              <a:buNone/>
            </a:pPr>
            <a:r>
              <a:rPr lang="en-US" sz="3400" b="1" dirty="0" smtClean="0"/>
              <a:t>Cognitive</a:t>
            </a:r>
          </a:p>
          <a:p>
            <a:pPr indent="0" algn="ctr">
              <a:spcBef>
                <a:spcPts val="400"/>
              </a:spcBef>
              <a:buNone/>
            </a:pPr>
            <a:r>
              <a:rPr lang="en-US" sz="3400" dirty="0" smtClean="0"/>
              <a:t>(goal-setting and problem solving)</a:t>
            </a:r>
            <a:endParaRPr lang="en-US" sz="3400" dirty="0"/>
          </a:p>
          <a:p>
            <a:pPr indent="0">
              <a:buNone/>
            </a:pPr>
            <a:endParaRPr lang="en-US" dirty="0"/>
          </a:p>
          <a:p>
            <a:pPr indent="0">
              <a:spcBef>
                <a:spcPts val="0"/>
              </a:spcBef>
              <a:spcAft>
                <a:spcPts val="1200"/>
              </a:spcAft>
            </a:pPr>
            <a:r>
              <a:rPr lang="en-US" dirty="0" smtClean="0"/>
              <a:t> </a:t>
            </a:r>
            <a:r>
              <a:rPr lang="en-US" sz="2900" dirty="0" smtClean="0"/>
              <a:t>Thinking</a:t>
            </a:r>
            <a:endParaRPr lang="en-US" sz="2900" dirty="0" smtClean="0"/>
          </a:p>
          <a:p>
            <a:pPr indent="0">
              <a:spcBef>
                <a:spcPts val="0"/>
              </a:spcBef>
              <a:spcAft>
                <a:spcPts val="1200"/>
              </a:spcAft>
            </a:pPr>
            <a:r>
              <a:rPr lang="en-US" sz="2900" dirty="0" smtClean="0"/>
              <a:t> </a:t>
            </a:r>
            <a:r>
              <a:rPr lang="en-US" sz="2900" dirty="0" smtClean="0"/>
              <a:t>Planning</a:t>
            </a:r>
            <a:endParaRPr lang="en-US" sz="2900" dirty="0" smtClean="0"/>
          </a:p>
          <a:p>
            <a:pPr indent="0">
              <a:spcBef>
                <a:spcPts val="0"/>
              </a:spcBef>
              <a:spcAft>
                <a:spcPts val="1200"/>
              </a:spcAft>
            </a:pPr>
            <a:r>
              <a:rPr lang="en-US" sz="2900" dirty="0" smtClean="0"/>
              <a:t> Learning</a:t>
            </a:r>
          </a:p>
          <a:p>
            <a:pPr indent="0">
              <a:spcBef>
                <a:spcPts val="0"/>
              </a:spcBef>
              <a:spcAft>
                <a:spcPts val="1200"/>
              </a:spcAft>
            </a:pPr>
            <a:r>
              <a:rPr lang="en-US" sz="2900" dirty="0" smtClean="0"/>
              <a:t> </a:t>
            </a:r>
            <a:r>
              <a:rPr lang="en-US" sz="2900" dirty="0" smtClean="0"/>
              <a:t>Using &amp; understanding language</a:t>
            </a:r>
            <a:endParaRPr lang="en-US" sz="2900" dirty="0" smtClean="0"/>
          </a:p>
          <a:p>
            <a:pPr indent="0">
              <a:spcBef>
                <a:spcPts val="0"/>
              </a:spcBef>
              <a:spcAft>
                <a:spcPts val="1200"/>
              </a:spcAft>
            </a:pPr>
            <a:r>
              <a:rPr lang="en-US" sz="2900" dirty="0"/>
              <a:t> </a:t>
            </a:r>
            <a:r>
              <a:rPr lang="en-US" sz="2900" dirty="0" smtClean="0"/>
              <a:t>M</a:t>
            </a:r>
            <a:r>
              <a:rPr lang="en-US" sz="2900" dirty="0" smtClean="0"/>
              <a:t>aking decisions</a:t>
            </a:r>
            <a:endParaRPr lang="en-US" sz="2900" dirty="0" smtClean="0"/>
          </a:p>
          <a:p>
            <a:pPr indent="0">
              <a:spcBef>
                <a:spcPts val="0"/>
              </a:spcBef>
              <a:spcAft>
                <a:spcPts val="1200"/>
              </a:spcAft>
            </a:pPr>
            <a:r>
              <a:rPr lang="en-US" sz="2900" dirty="0" smtClean="0">
                <a:solidFill>
                  <a:schemeClr val="bg1"/>
                </a:solidFill>
              </a:rPr>
              <a:t> Desire</a:t>
            </a:r>
          </a:p>
        </p:txBody>
      </p:sp>
      <p:cxnSp>
        <p:nvCxnSpPr>
          <p:cNvPr id="8" name="Straight Connector 7"/>
          <p:cNvCxnSpPr/>
          <p:nvPr/>
        </p:nvCxnSpPr>
        <p:spPr>
          <a:xfrm rot="10800000" flipV="1">
            <a:off x="2362200" y="1219200"/>
            <a:ext cx="1447800" cy="838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81600" y="1219200"/>
            <a:ext cx="1447800" cy="76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2077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dirty="0" smtClean="0"/>
              <a:t>The person in the Chinese Room is computationally equivalent to an ordinary Chinese speaker, in all respects relevant to Chinese language comprehension.</a:t>
            </a:r>
            <a:endParaRPr lang="en-US" sz="2600" b="1" dirty="0" smtClean="0"/>
          </a:p>
          <a:p>
            <a:pPr marL="857250" indent="-514350">
              <a:lnSpc>
                <a:spcPct val="110000"/>
              </a:lnSpc>
              <a:spcBef>
                <a:spcPts val="0"/>
              </a:spcBef>
              <a:spcAft>
                <a:spcPts val="1200"/>
              </a:spcAft>
              <a:buFont typeface="+mj-lt"/>
              <a:buAutoNum type="arabicPeriod"/>
            </a:pPr>
            <a:r>
              <a:rPr lang="en-US" sz="2600" dirty="0" smtClean="0">
                <a:solidFill>
                  <a:schemeClr val="bg1"/>
                </a:solidFill>
              </a:rPr>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dirty="0" smtClean="0">
                <a:solidFill>
                  <a:schemeClr val="bg1"/>
                </a:solidFill>
              </a:rPr>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dirty="0" smtClean="0">
                <a:solidFill>
                  <a:schemeClr val="bg1"/>
                </a:solidFill>
              </a:rPr>
              <a:t>But the person in the room does </a:t>
            </a:r>
            <a:r>
              <a:rPr lang="en-US" sz="2600" u="sng" dirty="0" smtClean="0">
                <a:solidFill>
                  <a:schemeClr val="bg1"/>
                </a:solidFill>
              </a:rPr>
              <a:t>not</a:t>
            </a:r>
            <a:r>
              <a:rPr lang="en-US" sz="2600" dirty="0" smtClean="0">
                <a:solidFill>
                  <a:schemeClr val="bg1"/>
                </a:solidFill>
              </a:rPr>
              <a:t> understand Chinese.</a:t>
            </a:r>
          </a:p>
          <a:p>
            <a:pPr marL="857250" indent="-514350">
              <a:lnSpc>
                <a:spcPct val="110000"/>
              </a:lnSpc>
              <a:spcBef>
                <a:spcPts val="0"/>
              </a:spcBef>
              <a:spcAft>
                <a:spcPts val="1200"/>
              </a:spcAft>
              <a:buFont typeface="+mj-lt"/>
              <a:buAutoNum type="arabicPeriod"/>
            </a:pPr>
            <a:r>
              <a:rPr lang="en-US" sz="2600" dirty="0" smtClean="0">
                <a:solidFill>
                  <a:schemeClr val="bg1"/>
                </a:solidFill>
              </a:rPr>
              <a:t>Therefore, the computational theory is false. (3, 4)</a:t>
            </a:r>
            <a:endParaRPr lang="en-US" b="1" dirty="0" smtClean="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smtClean="0"/>
              <a:t>The person in the Chinese Room is computationally equivalent to an ordinary Chinese speaker, in all respects relevant to Chinese language comprehension.</a:t>
            </a:r>
            <a:endParaRPr lang="en-US" sz="2600" b="1" smtClean="0"/>
          </a:p>
          <a:p>
            <a:pPr marL="857250" indent="-514350">
              <a:lnSpc>
                <a:spcPct val="110000"/>
              </a:lnSpc>
              <a:spcBef>
                <a:spcPts val="0"/>
              </a:spcBef>
              <a:spcAft>
                <a:spcPts val="1200"/>
              </a:spcAft>
              <a:buFont typeface="+mj-lt"/>
              <a:buAutoNum type="arabicPeriod"/>
            </a:pPr>
            <a:r>
              <a:rPr lang="en-US" sz="260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smtClean="0">
                <a:solidFill>
                  <a:schemeClr val="bg1"/>
                </a:solidFill>
              </a:rPr>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smtClean="0">
                <a:solidFill>
                  <a:schemeClr val="bg1"/>
                </a:solidFill>
              </a:rPr>
              <a:t>But the person in the room does </a:t>
            </a:r>
            <a:r>
              <a:rPr lang="en-US" sz="2600" u="sng" smtClean="0">
                <a:solidFill>
                  <a:schemeClr val="bg1"/>
                </a:solidFill>
              </a:rPr>
              <a:t>not</a:t>
            </a:r>
            <a:r>
              <a:rPr lang="en-US" sz="2600" smtClean="0">
                <a:solidFill>
                  <a:schemeClr val="bg1"/>
                </a:solidFill>
              </a:rPr>
              <a:t> understand Chinese.</a:t>
            </a:r>
          </a:p>
          <a:p>
            <a:pPr marL="857250" indent="-514350">
              <a:lnSpc>
                <a:spcPct val="110000"/>
              </a:lnSpc>
              <a:spcBef>
                <a:spcPts val="0"/>
              </a:spcBef>
              <a:spcAft>
                <a:spcPts val="1200"/>
              </a:spcAft>
              <a:buFont typeface="+mj-lt"/>
              <a:buAutoNum type="arabicPeriod"/>
            </a:pPr>
            <a:r>
              <a:rPr lang="en-US" sz="2600" smtClean="0">
                <a:solidFill>
                  <a:schemeClr val="bg1"/>
                </a:solidFill>
              </a:rPr>
              <a:t>Therefore, the computational theory is false. (3, 4)</a:t>
            </a:r>
            <a:endParaRPr lang="en-US" b="1" smtClean="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smtClean="0"/>
              <a:t>The person in the Chinese Room is computationally equivalent to an ordinary Chinese speaker, in all respects relevant to Chinese language comprehension.</a:t>
            </a:r>
            <a:endParaRPr lang="en-US" sz="2600" b="1" smtClean="0"/>
          </a:p>
          <a:p>
            <a:pPr marL="857250" indent="-514350">
              <a:lnSpc>
                <a:spcPct val="110000"/>
              </a:lnSpc>
              <a:spcBef>
                <a:spcPts val="0"/>
              </a:spcBef>
              <a:spcAft>
                <a:spcPts val="1200"/>
              </a:spcAft>
              <a:buFont typeface="+mj-lt"/>
              <a:buAutoNum type="arabicPeriod"/>
            </a:pPr>
            <a:r>
              <a:rPr lang="en-US" sz="260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smtClean="0"/>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smtClean="0">
                <a:solidFill>
                  <a:schemeClr val="bg1"/>
                </a:solidFill>
              </a:rPr>
              <a:t>But the person in the room does </a:t>
            </a:r>
            <a:r>
              <a:rPr lang="en-US" sz="2600" u="sng" smtClean="0">
                <a:solidFill>
                  <a:schemeClr val="bg1"/>
                </a:solidFill>
              </a:rPr>
              <a:t>not</a:t>
            </a:r>
            <a:r>
              <a:rPr lang="en-US" sz="2600" smtClean="0">
                <a:solidFill>
                  <a:schemeClr val="bg1"/>
                </a:solidFill>
              </a:rPr>
              <a:t> understand Chinese.</a:t>
            </a:r>
          </a:p>
          <a:p>
            <a:pPr marL="857250" indent="-514350">
              <a:lnSpc>
                <a:spcPct val="110000"/>
              </a:lnSpc>
              <a:spcBef>
                <a:spcPts val="0"/>
              </a:spcBef>
              <a:spcAft>
                <a:spcPts val="1200"/>
              </a:spcAft>
              <a:buFont typeface="+mj-lt"/>
              <a:buAutoNum type="arabicPeriod"/>
            </a:pPr>
            <a:r>
              <a:rPr lang="en-US" sz="2600" smtClean="0">
                <a:solidFill>
                  <a:schemeClr val="bg1"/>
                </a:solidFill>
              </a:rPr>
              <a:t>Therefore, the computational theory is false. (3, 4)</a:t>
            </a:r>
            <a:endParaRPr lang="en-US" b="1" smtClean="0">
              <a:solidFill>
                <a:schemeClr val="bg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smtClean="0"/>
              <a:t>The person in the Chinese Room is computationally equivalent to an ordinary Chinese speaker, in all respects relevant to Chinese language comprehension.</a:t>
            </a:r>
            <a:endParaRPr lang="en-US" sz="2600" b="1" smtClean="0"/>
          </a:p>
          <a:p>
            <a:pPr marL="857250" indent="-514350">
              <a:lnSpc>
                <a:spcPct val="110000"/>
              </a:lnSpc>
              <a:spcBef>
                <a:spcPts val="0"/>
              </a:spcBef>
              <a:spcAft>
                <a:spcPts val="1200"/>
              </a:spcAft>
              <a:buFont typeface="+mj-lt"/>
              <a:buAutoNum type="arabicPeriod"/>
            </a:pPr>
            <a:r>
              <a:rPr lang="en-US" sz="260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smtClean="0"/>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smtClean="0"/>
              <a:t>But the person in the room does </a:t>
            </a:r>
            <a:r>
              <a:rPr lang="en-US" sz="2600" u="sng" smtClean="0"/>
              <a:t>not</a:t>
            </a:r>
            <a:r>
              <a:rPr lang="en-US" sz="2600" smtClean="0"/>
              <a:t> understand Chinese.</a:t>
            </a:r>
          </a:p>
          <a:p>
            <a:pPr marL="857250" indent="-514350">
              <a:lnSpc>
                <a:spcPct val="110000"/>
              </a:lnSpc>
              <a:spcBef>
                <a:spcPts val="0"/>
              </a:spcBef>
              <a:spcAft>
                <a:spcPts val="1200"/>
              </a:spcAft>
              <a:buFont typeface="+mj-lt"/>
              <a:buAutoNum type="arabicPeriod"/>
            </a:pPr>
            <a:r>
              <a:rPr lang="en-US" sz="2600" smtClean="0">
                <a:solidFill>
                  <a:schemeClr val="bg1"/>
                </a:solidFill>
              </a:rPr>
              <a:t>Therefore, the computational theory is false. (3, 4)</a:t>
            </a:r>
            <a:endParaRPr lang="en-US" b="1" smtClean="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dirty="0" smtClean="0"/>
              <a:t>The person in the Chinese Room is computationally equivalent to an ordinary Chinese speaker, in all respects relevant to Chinese language comprehension.</a:t>
            </a:r>
            <a:endParaRPr lang="en-US" sz="2600" b="1" dirty="0" smtClean="0"/>
          </a:p>
          <a:p>
            <a:pPr marL="857250" indent="-514350">
              <a:lnSpc>
                <a:spcPct val="110000"/>
              </a:lnSpc>
              <a:spcBef>
                <a:spcPts val="0"/>
              </a:spcBef>
              <a:spcAft>
                <a:spcPts val="1200"/>
              </a:spcAft>
              <a:buFont typeface="+mj-lt"/>
              <a:buAutoNum type="arabicPeriod"/>
            </a:pPr>
            <a:r>
              <a:rPr lang="en-US" sz="2600" dirty="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dirty="0" smtClean="0"/>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dirty="0" smtClean="0"/>
              <a:t>But </a:t>
            </a:r>
            <a:r>
              <a:rPr lang="en-US" sz="2600" dirty="0" smtClean="0">
                <a:solidFill>
                  <a:schemeClr val="bg1"/>
                </a:solidFill>
              </a:rPr>
              <a:t>the person in the room </a:t>
            </a:r>
            <a:r>
              <a:rPr lang="en-US" sz="2600" dirty="0" smtClean="0"/>
              <a:t>does </a:t>
            </a:r>
            <a:r>
              <a:rPr lang="en-US" sz="2600" u="sng" dirty="0" smtClean="0"/>
              <a:t>not</a:t>
            </a:r>
            <a:r>
              <a:rPr lang="en-US" sz="2600" dirty="0" smtClean="0"/>
              <a:t> understand Chinese.</a:t>
            </a:r>
          </a:p>
          <a:p>
            <a:pPr marL="857250" indent="-514350">
              <a:lnSpc>
                <a:spcPct val="110000"/>
              </a:lnSpc>
              <a:spcBef>
                <a:spcPts val="0"/>
              </a:spcBef>
              <a:spcAft>
                <a:spcPts val="1200"/>
              </a:spcAft>
              <a:buFont typeface="+mj-lt"/>
              <a:buAutoNum type="arabicPeriod"/>
            </a:pPr>
            <a:r>
              <a:rPr lang="en-US" sz="2600" dirty="0" smtClean="0">
                <a:solidFill>
                  <a:schemeClr val="bg1"/>
                </a:solidFill>
              </a:rPr>
              <a:t>Therefore, the computational theory is false. (3, 4)</a:t>
            </a:r>
            <a:endParaRPr lang="en-US" b="1" dirty="0" smtClean="0">
              <a:solidFill>
                <a:schemeClr val="bg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743" y="4952999"/>
            <a:ext cx="1142457" cy="139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3783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smtClean="0"/>
              <a:t>The person in the Chinese Room is computationally equivalent to an ordinary Chinese speaker, in all respects relevant to Chinese language comprehension.</a:t>
            </a:r>
            <a:endParaRPr lang="en-US" sz="2600" b="1" smtClean="0"/>
          </a:p>
          <a:p>
            <a:pPr marL="857250" indent="-514350">
              <a:lnSpc>
                <a:spcPct val="110000"/>
              </a:lnSpc>
              <a:spcBef>
                <a:spcPts val="0"/>
              </a:spcBef>
              <a:spcAft>
                <a:spcPts val="1200"/>
              </a:spcAft>
              <a:buFont typeface="+mj-lt"/>
              <a:buAutoNum type="arabicPeriod"/>
            </a:pPr>
            <a:r>
              <a:rPr lang="en-US" sz="260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smtClean="0"/>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smtClean="0"/>
              <a:t>But the person in the room does </a:t>
            </a:r>
            <a:r>
              <a:rPr lang="en-US" sz="2600" u="sng" smtClean="0"/>
              <a:t>not</a:t>
            </a:r>
            <a:r>
              <a:rPr lang="en-US" sz="2600" smtClean="0"/>
              <a:t> understand Chinese.</a:t>
            </a:r>
          </a:p>
          <a:p>
            <a:pPr marL="857250" indent="-514350">
              <a:lnSpc>
                <a:spcPct val="110000"/>
              </a:lnSpc>
              <a:spcBef>
                <a:spcPts val="0"/>
              </a:spcBef>
              <a:spcAft>
                <a:spcPts val="1200"/>
              </a:spcAft>
              <a:buFont typeface="+mj-lt"/>
              <a:buAutoNum type="arabicPeriod"/>
            </a:pPr>
            <a:r>
              <a:rPr lang="en-US" sz="2600" smtClean="0">
                <a:solidFill>
                  <a:schemeClr val="bg1"/>
                </a:solidFill>
              </a:rPr>
              <a:t>Therefore, the computational theory is false. (3, 4)</a:t>
            </a:r>
            <a:endParaRPr lang="en-US" b="1" smtClean="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Argument</a:t>
            </a:r>
            <a:endParaRPr lang="en-US">
              <a:solidFill>
                <a:schemeClr val="bg1">
                  <a:lumMod val="75000"/>
                </a:schemeClr>
              </a:solidFill>
            </a:endParaRPr>
          </a:p>
        </p:txBody>
      </p:sp>
      <p:sp>
        <p:nvSpPr>
          <p:cNvPr id="3" name="Content Placeholder 2"/>
          <p:cNvSpPr>
            <a:spLocks noGrp="1"/>
          </p:cNvSpPr>
          <p:nvPr>
            <p:ph idx="1"/>
          </p:nvPr>
        </p:nvSpPr>
        <p:spPr>
          <a:xfrm>
            <a:off x="457200" y="1600200"/>
            <a:ext cx="8229600" cy="4419600"/>
          </a:xfrm>
        </p:spPr>
        <p:txBody>
          <a:bodyPr>
            <a:normAutofit fontScale="92500" lnSpcReduction="20000"/>
          </a:bodyPr>
          <a:lstStyle/>
          <a:p>
            <a:pPr marL="857250" indent="-514350">
              <a:lnSpc>
                <a:spcPct val="110000"/>
              </a:lnSpc>
              <a:spcBef>
                <a:spcPts val="0"/>
              </a:spcBef>
              <a:spcAft>
                <a:spcPts val="1200"/>
              </a:spcAft>
              <a:buFont typeface="+mj-lt"/>
              <a:buAutoNum type="arabicPeriod"/>
            </a:pPr>
            <a:r>
              <a:rPr lang="en-US" sz="2600" smtClean="0"/>
              <a:t>The person in the Chinese Room is computationally equivalent to an ordinary Chinese speaker, in all respects relevant to Chinese language comprehension.</a:t>
            </a:r>
            <a:endParaRPr lang="en-US" sz="2600" b="1" smtClean="0"/>
          </a:p>
          <a:p>
            <a:pPr marL="857250" indent="-514350">
              <a:lnSpc>
                <a:spcPct val="110000"/>
              </a:lnSpc>
              <a:spcBef>
                <a:spcPts val="0"/>
              </a:spcBef>
              <a:spcAft>
                <a:spcPts val="1200"/>
              </a:spcAft>
              <a:buFont typeface="+mj-lt"/>
              <a:buAutoNum type="arabicPeriod"/>
            </a:pPr>
            <a:r>
              <a:rPr lang="en-US" sz="2600" smtClean="0"/>
              <a:t>According to the computational theory of the mind, anyone who is computationally equivalent to an ordinary Chinese speaker (in all relevant respects) understands Chinese.</a:t>
            </a:r>
          </a:p>
          <a:p>
            <a:pPr marL="857250" indent="-514350">
              <a:lnSpc>
                <a:spcPct val="110000"/>
              </a:lnSpc>
              <a:spcBef>
                <a:spcPts val="0"/>
              </a:spcBef>
              <a:spcAft>
                <a:spcPts val="1200"/>
              </a:spcAft>
              <a:buFont typeface="+mj-lt"/>
              <a:buAutoNum type="arabicPeriod"/>
            </a:pPr>
            <a:r>
              <a:rPr lang="en-US" sz="2600" smtClean="0"/>
              <a:t>So if the computational theory is true, it follows that the person in the Chinese Room understands Chinese. (1, 2)</a:t>
            </a:r>
          </a:p>
          <a:p>
            <a:pPr marL="857250" indent="-514350">
              <a:lnSpc>
                <a:spcPct val="110000"/>
              </a:lnSpc>
              <a:spcBef>
                <a:spcPts val="0"/>
              </a:spcBef>
              <a:spcAft>
                <a:spcPts val="1200"/>
              </a:spcAft>
              <a:buFont typeface="+mj-lt"/>
              <a:buAutoNum type="arabicPeriod"/>
            </a:pPr>
            <a:r>
              <a:rPr lang="en-US" sz="2600" smtClean="0"/>
              <a:t>But the person in the room does </a:t>
            </a:r>
            <a:r>
              <a:rPr lang="en-US" sz="2600" u="sng" smtClean="0"/>
              <a:t>not</a:t>
            </a:r>
            <a:r>
              <a:rPr lang="en-US" sz="2600" smtClean="0"/>
              <a:t> understand Chinese.</a:t>
            </a:r>
          </a:p>
          <a:p>
            <a:pPr marL="857250" indent="-514350">
              <a:lnSpc>
                <a:spcPct val="110000"/>
              </a:lnSpc>
              <a:spcBef>
                <a:spcPts val="0"/>
              </a:spcBef>
              <a:spcAft>
                <a:spcPts val="1200"/>
              </a:spcAft>
              <a:buFont typeface="+mj-lt"/>
              <a:buAutoNum type="arabicPeriod"/>
            </a:pPr>
            <a:r>
              <a:rPr lang="en-US" sz="2600" smtClean="0"/>
              <a:t>Therefore, the computational theory is not true. (3, 4)</a:t>
            </a:r>
            <a:endParaRPr lang="en-US" b="1"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IV. Objections </a:t>
            </a:r>
            <a:r>
              <a:rPr lang="en-US" dirty="0" smtClean="0"/>
              <a:t>to </a:t>
            </a:r>
            <a:r>
              <a:rPr lang="en-US" dirty="0" smtClean="0"/>
              <a:t>the Chinese </a:t>
            </a:r>
            <a:br>
              <a:rPr lang="en-US" dirty="0" smtClean="0"/>
            </a:br>
            <a:r>
              <a:rPr lang="en-US" dirty="0"/>
              <a:t> </a:t>
            </a:r>
            <a:r>
              <a:rPr lang="en-US" dirty="0" smtClean="0"/>
              <a:t>     Room</a:t>
            </a:r>
            <a:r>
              <a:rPr lang="en-US" dirty="0" smtClean="0"/>
              <a:t> </a:t>
            </a:r>
            <a:r>
              <a:rPr lang="en-US" dirty="0" smtClean="0"/>
              <a:t>argument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p>
        </p:txBody>
      </p:sp>
      <p:sp>
        <p:nvSpPr>
          <p:cNvPr id="3" name="Content Placeholder 2"/>
          <p:cNvSpPr>
            <a:spLocks noGrp="1"/>
          </p:cNvSpPr>
          <p:nvPr>
            <p:ph idx="1"/>
          </p:nvPr>
        </p:nvSpPr>
        <p:spPr>
          <a:xfrm>
            <a:off x="457200" y="1600200"/>
            <a:ext cx="8153400" cy="4525963"/>
          </a:xfrm>
        </p:spPr>
        <p:txBody>
          <a:bodyPr>
            <a:normAutofit/>
          </a:bodyPr>
          <a:lstStyle/>
          <a:p>
            <a:pPr marL="182880" indent="0">
              <a:buNone/>
            </a:pPr>
            <a:r>
              <a:rPr lang="en-US" smtClean="0">
                <a:solidFill>
                  <a:schemeClr val="bg1"/>
                </a:solidFill>
              </a:rPr>
              <a:t>The Program Equivalence Thesis states:</a:t>
            </a:r>
          </a:p>
          <a:p>
            <a:pPr marL="548640" indent="0">
              <a:spcBef>
                <a:spcPts val="1200"/>
              </a:spcBef>
              <a:spcAft>
                <a:spcPts val="600"/>
              </a:spcAft>
              <a:buNone/>
            </a:pPr>
            <a:r>
              <a:rPr lang="en-US" sz="2800" i="1" smtClean="0">
                <a:solidFill>
                  <a:schemeClr val="bg1"/>
                </a:solidFill>
              </a:rPr>
              <a:t>The person in the Chinese Room runs every program that a native speaker of Chinese runs when comprehending some Chinese sentence.</a:t>
            </a:r>
          </a:p>
          <a:p>
            <a:pPr marL="182880" indent="0">
              <a:buNone/>
            </a:pPr>
            <a:r>
              <a:rPr lang="en-US" smtClean="0">
                <a:solidFill>
                  <a:schemeClr val="bg1"/>
                </a:solidFill>
              </a:rPr>
              <a:t>Advocates of the Robot Objection point out that this thesis is not true, given Searle’s description of the Chinese Room.</a:t>
            </a:r>
            <a:endParaRPr lang="en-US">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p>
        </p:txBody>
      </p:sp>
      <p:sp>
        <p:nvSpPr>
          <p:cNvPr id="3" name="Content Placeholder 2"/>
          <p:cNvSpPr>
            <a:spLocks noGrp="1"/>
          </p:cNvSpPr>
          <p:nvPr>
            <p:ph idx="1"/>
          </p:nvPr>
        </p:nvSpPr>
        <p:spPr>
          <a:xfrm>
            <a:off x="457200" y="1600200"/>
            <a:ext cx="8153400" cy="4525963"/>
          </a:xfrm>
        </p:spPr>
        <p:txBody>
          <a:bodyPr>
            <a:normAutofit/>
          </a:bodyPr>
          <a:lstStyle/>
          <a:p>
            <a:pPr marL="182880" indent="0">
              <a:buNone/>
            </a:pPr>
            <a:r>
              <a:rPr lang="en-US" dirty="0" smtClean="0"/>
              <a:t>Advocates of the Robot Objection point out that the person in the Chinese Room, as Searle describes it, is </a:t>
            </a:r>
            <a:r>
              <a:rPr lang="en-US" u="sng" dirty="0" smtClean="0"/>
              <a:t>not</a:t>
            </a:r>
            <a:r>
              <a:rPr lang="en-US" dirty="0" smtClean="0"/>
              <a:t> computationally equivalent to an ordinary Chinese speaker in all relevant respects.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Aspects of Mind</a:t>
            </a:r>
            <a:endParaRPr lang="en-US"/>
          </a:p>
        </p:txBody>
      </p:sp>
      <p:sp>
        <p:nvSpPr>
          <p:cNvPr id="5" name="Content Placeholder 4"/>
          <p:cNvSpPr>
            <a:spLocks noGrp="1"/>
          </p:cNvSpPr>
          <p:nvPr>
            <p:ph sz="half" idx="1"/>
          </p:nvPr>
        </p:nvSpPr>
        <p:spPr>
          <a:xfrm>
            <a:off x="0" y="1600200"/>
            <a:ext cx="4419600" cy="4525963"/>
          </a:xfrm>
        </p:spPr>
        <p:txBody>
          <a:bodyPr>
            <a:normAutofit fontScale="62500" lnSpcReduction="20000"/>
          </a:bodyPr>
          <a:lstStyle/>
          <a:p>
            <a:pPr indent="0" algn="ctr">
              <a:buNone/>
            </a:pPr>
            <a:endParaRPr lang="en-US" dirty="0" smtClean="0"/>
          </a:p>
          <a:p>
            <a:pPr indent="0" algn="ctr">
              <a:spcBef>
                <a:spcPts val="400"/>
              </a:spcBef>
              <a:buNone/>
            </a:pPr>
            <a:endParaRPr lang="en-US" sz="3600" dirty="0" smtClean="0"/>
          </a:p>
          <a:p>
            <a:pPr indent="0" algn="ctr">
              <a:spcBef>
                <a:spcPts val="400"/>
              </a:spcBef>
              <a:buNone/>
            </a:pPr>
            <a:r>
              <a:rPr lang="en-US" sz="3400" b="1" dirty="0" smtClean="0">
                <a:solidFill>
                  <a:schemeClr val="bg1">
                    <a:lumMod val="65000"/>
                  </a:schemeClr>
                </a:solidFill>
              </a:rPr>
              <a:t>Conscious</a:t>
            </a:r>
          </a:p>
          <a:p>
            <a:pPr indent="0" algn="ctr">
              <a:spcBef>
                <a:spcPts val="400"/>
              </a:spcBef>
              <a:buNone/>
            </a:pPr>
            <a:r>
              <a:rPr lang="en-US" sz="3400" dirty="0" smtClean="0">
                <a:solidFill>
                  <a:schemeClr val="bg1">
                    <a:lumMod val="65000"/>
                  </a:schemeClr>
                </a:solidFill>
              </a:rPr>
              <a:t>(related to feelings)</a:t>
            </a:r>
          </a:p>
          <a:p>
            <a:pPr indent="0">
              <a:spcBef>
                <a:spcPts val="400"/>
              </a:spcBef>
              <a:buNone/>
            </a:pPr>
            <a:endParaRPr lang="en-US" sz="3400" dirty="0" smtClean="0">
              <a:solidFill>
                <a:schemeClr val="bg1">
                  <a:lumMod val="65000"/>
                </a:schemeClr>
              </a:solidFill>
            </a:endParaRPr>
          </a:p>
          <a:p>
            <a:pPr indent="0">
              <a:spcBef>
                <a:spcPts val="0"/>
              </a:spcBef>
              <a:spcAft>
                <a:spcPts val="1200"/>
              </a:spcAft>
            </a:pPr>
            <a:r>
              <a:rPr lang="en-US" sz="2600" dirty="0" smtClean="0">
                <a:solidFill>
                  <a:schemeClr val="bg1">
                    <a:lumMod val="65000"/>
                  </a:schemeClr>
                </a:solidFill>
              </a:rPr>
              <a:t>  </a:t>
            </a:r>
            <a:r>
              <a:rPr lang="en-US" sz="2900" dirty="0" smtClean="0">
                <a:solidFill>
                  <a:schemeClr val="bg1">
                    <a:lumMod val="65000"/>
                  </a:schemeClr>
                </a:solidFill>
              </a:rPr>
              <a:t>Sensing</a:t>
            </a:r>
            <a:r>
              <a:rPr lang="en-US" sz="2900" dirty="0" smtClean="0">
                <a:solidFill>
                  <a:schemeClr val="bg1">
                    <a:lumMod val="65000"/>
                  </a:schemeClr>
                </a:solidFill>
              </a:rPr>
              <a:t>	</a:t>
            </a:r>
          </a:p>
          <a:p>
            <a:pPr lvl="1" indent="0">
              <a:spcBef>
                <a:spcPts val="0"/>
              </a:spcBef>
              <a:spcAft>
                <a:spcPts val="1200"/>
              </a:spcAft>
            </a:pPr>
            <a:r>
              <a:rPr lang="en-US" sz="2900" dirty="0" smtClean="0">
                <a:solidFill>
                  <a:schemeClr val="bg1">
                    <a:lumMod val="65000"/>
                  </a:schemeClr>
                </a:solidFill>
              </a:rPr>
              <a:t> Perceptual </a:t>
            </a:r>
            <a:r>
              <a:rPr lang="en-US" sz="2900" dirty="0" smtClean="0">
                <a:solidFill>
                  <a:schemeClr val="bg1">
                    <a:lumMod val="65000"/>
                  </a:schemeClr>
                </a:solidFill>
              </a:rPr>
              <a:t>sensations </a:t>
            </a:r>
            <a:r>
              <a:rPr lang="en-US" sz="2900" dirty="0" smtClean="0">
                <a:solidFill>
                  <a:schemeClr val="bg1">
                    <a:lumMod val="65000"/>
                  </a:schemeClr>
                </a:solidFill>
              </a:rPr>
              <a:t>(five senses)</a:t>
            </a:r>
          </a:p>
          <a:p>
            <a:pPr lvl="1" indent="0">
              <a:spcBef>
                <a:spcPts val="0"/>
              </a:spcBef>
              <a:spcAft>
                <a:spcPts val="1200"/>
              </a:spcAft>
            </a:pPr>
            <a:r>
              <a:rPr lang="en-US" sz="2900" dirty="0" smtClean="0">
                <a:solidFill>
                  <a:schemeClr val="bg1">
                    <a:lumMod val="65000"/>
                  </a:schemeClr>
                </a:solidFill>
              </a:rPr>
              <a:t> Bodily sensations (dizziness,  </a:t>
            </a:r>
          </a:p>
          <a:p>
            <a:pPr lvl="1" indent="0">
              <a:spcBef>
                <a:spcPts val="0"/>
              </a:spcBef>
              <a:spcAft>
                <a:spcPts val="1200"/>
              </a:spcAft>
              <a:buNone/>
            </a:pPr>
            <a:r>
              <a:rPr lang="en-US" sz="2900" dirty="0" smtClean="0">
                <a:solidFill>
                  <a:schemeClr val="bg1">
                    <a:lumMod val="65000"/>
                  </a:schemeClr>
                </a:solidFill>
              </a:rPr>
              <a:t>   pain, fatigue, nausea, etc.)</a:t>
            </a:r>
          </a:p>
          <a:p>
            <a:pPr indent="0">
              <a:spcBef>
                <a:spcPts val="0"/>
              </a:spcBef>
              <a:spcAft>
                <a:spcPts val="1200"/>
              </a:spcAft>
            </a:pPr>
            <a:r>
              <a:rPr lang="en-US" sz="2900" dirty="0" smtClean="0">
                <a:solidFill>
                  <a:schemeClr val="bg1">
                    <a:lumMod val="65000"/>
                  </a:schemeClr>
                </a:solidFill>
              </a:rPr>
              <a:t>  Moods and emotions</a:t>
            </a:r>
          </a:p>
          <a:p>
            <a:pPr indent="0">
              <a:spcBef>
                <a:spcPts val="0"/>
              </a:spcBef>
              <a:spcAft>
                <a:spcPts val="1200"/>
              </a:spcAft>
            </a:pPr>
            <a:r>
              <a:rPr lang="en-US" sz="2900" dirty="0" smtClean="0">
                <a:solidFill>
                  <a:schemeClr val="bg1"/>
                </a:solidFill>
              </a:rPr>
              <a:t>  Desire</a:t>
            </a:r>
          </a:p>
        </p:txBody>
      </p:sp>
      <p:sp>
        <p:nvSpPr>
          <p:cNvPr id="6" name="Content Placeholder 5"/>
          <p:cNvSpPr>
            <a:spLocks noGrp="1"/>
          </p:cNvSpPr>
          <p:nvPr>
            <p:ph sz="half" idx="2"/>
          </p:nvPr>
        </p:nvSpPr>
        <p:spPr>
          <a:xfrm>
            <a:off x="4572000" y="1524000"/>
            <a:ext cx="4343400" cy="3886200"/>
          </a:xfrm>
        </p:spPr>
        <p:txBody>
          <a:bodyPr>
            <a:normAutofit fontScale="62500" lnSpcReduction="20000"/>
          </a:bodyPr>
          <a:lstStyle/>
          <a:p>
            <a:pPr indent="0" algn="ctr">
              <a:buNone/>
            </a:pPr>
            <a:endParaRPr lang="en-US" dirty="0" smtClean="0"/>
          </a:p>
          <a:p>
            <a:pPr indent="0" algn="ctr">
              <a:spcBef>
                <a:spcPts val="400"/>
              </a:spcBef>
              <a:buNone/>
            </a:pPr>
            <a:endParaRPr lang="en-US" sz="4000" dirty="0" smtClean="0"/>
          </a:p>
          <a:p>
            <a:pPr indent="0" algn="ctr">
              <a:spcBef>
                <a:spcPts val="400"/>
              </a:spcBef>
              <a:buNone/>
            </a:pPr>
            <a:r>
              <a:rPr lang="en-US" sz="3400" b="1" dirty="0" smtClean="0"/>
              <a:t>Cognitive</a:t>
            </a:r>
          </a:p>
          <a:p>
            <a:pPr indent="0" algn="ctr">
              <a:spcBef>
                <a:spcPts val="400"/>
              </a:spcBef>
              <a:buNone/>
            </a:pPr>
            <a:r>
              <a:rPr lang="en-US" sz="3400" dirty="0" smtClean="0"/>
              <a:t>(goal-setting and problem solving)</a:t>
            </a:r>
            <a:endParaRPr lang="en-US" sz="3400" dirty="0"/>
          </a:p>
          <a:p>
            <a:pPr indent="0">
              <a:buNone/>
            </a:pPr>
            <a:endParaRPr lang="en-US" dirty="0"/>
          </a:p>
          <a:p>
            <a:pPr indent="0">
              <a:spcBef>
                <a:spcPts val="0"/>
              </a:spcBef>
              <a:spcAft>
                <a:spcPts val="1200"/>
              </a:spcAft>
            </a:pPr>
            <a:r>
              <a:rPr lang="en-US" dirty="0" smtClean="0"/>
              <a:t> </a:t>
            </a:r>
            <a:r>
              <a:rPr lang="en-US" sz="2900" dirty="0" smtClean="0"/>
              <a:t>Thinking</a:t>
            </a:r>
            <a:endParaRPr lang="en-US" sz="2900" dirty="0" smtClean="0"/>
          </a:p>
          <a:p>
            <a:pPr indent="0">
              <a:spcBef>
                <a:spcPts val="0"/>
              </a:spcBef>
              <a:spcAft>
                <a:spcPts val="1200"/>
              </a:spcAft>
            </a:pPr>
            <a:r>
              <a:rPr lang="en-US" sz="2900" dirty="0" smtClean="0"/>
              <a:t> </a:t>
            </a:r>
            <a:r>
              <a:rPr lang="en-US" sz="2900" dirty="0" smtClean="0"/>
              <a:t>Planning</a:t>
            </a:r>
            <a:endParaRPr lang="en-US" sz="2900" dirty="0" smtClean="0"/>
          </a:p>
          <a:p>
            <a:pPr indent="0">
              <a:spcBef>
                <a:spcPts val="0"/>
              </a:spcBef>
              <a:spcAft>
                <a:spcPts val="1200"/>
              </a:spcAft>
            </a:pPr>
            <a:r>
              <a:rPr lang="en-US" sz="2900" dirty="0" smtClean="0"/>
              <a:t> Learning</a:t>
            </a:r>
          </a:p>
          <a:p>
            <a:pPr indent="0">
              <a:spcBef>
                <a:spcPts val="0"/>
              </a:spcBef>
              <a:spcAft>
                <a:spcPts val="1200"/>
              </a:spcAft>
            </a:pPr>
            <a:r>
              <a:rPr lang="en-US" sz="2900" dirty="0" smtClean="0"/>
              <a:t> </a:t>
            </a:r>
            <a:r>
              <a:rPr lang="en-US" sz="2900" dirty="0" smtClean="0"/>
              <a:t>Using &amp; understanding language</a:t>
            </a:r>
            <a:endParaRPr lang="en-US" sz="2900" dirty="0" smtClean="0"/>
          </a:p>
          <a:p>
            <a:pPr indent="0">
              <a:spcBef>
                <a:spcPts val="0"/>
              </a:spcBef>
              <a:spcAft>
                <a:spcPts val="1200"/>
              </a:spcAft>
            </a:pPr>
            <a:r>
              <a:rPr lang="en-US" sz="2900" dirty="0"/>
              <a:t> </a:t>
            </a:r>
            <a:r>
              <a:rPr lang="en-US" sz="2900" dirty="0" smtClean="0"/>
              <a:t>M</a:t>
            </a:r>
            <a:r>
              <a:rPr lang="en-US" sz="2900" dirty="0" smtClean="0"/>
              <a:t>aking decisions</a:t>
            </a:r>
            <a:endParaRPr lang="en-US" sz="2900" dirty="0" smtClean="0"/>
          </a:p>
          <a:p>
            <a:pPr indent="0">
              <a:spcBef>
                <a:spcPts val="0"/>
              </a:spcBef>
              <a:spcAft>
                <a:spcPts val="1200"/>
              </a:spcAft>
            </a:pPr>
            <a:r>
              <a:rPr lang="en-US" sz="2900" dirty="0" smtClean="0">
                <a:solidFill>
                  <a:schemeClr val="bg1"/>
                </a:solidFill>
              </a:rPr>
              <a:t> Desire</a:t>
            </a:r>
          </a:p>
        </p:txBody>
      </p:sp>
      <p:cxnSp>
        <p:nvCxnSpPr>
          <p:cNvPr id="8" name="Straight Connector 7"/>
          <p:cNvCxnSpPr/>
          <p:nvPr/>
        </p:nvCxnSpPr>
        <p:spPr>
          <a:xfrm rot="10800000" flipV="1">
            <a:off x="2362200" y="1219200"/>
            <a:ext cx="1447800" cy="838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81600" y="1219200"/>
            <a:ext cx="1447800" cy="76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0572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solidFill>
                <a:schemeClr val="bg1">
                  <a:lumMod val="75000"/>
                </a:schemeClr>
              </a:solidFill>
            </a:endParaRPr>
          </a:p>
        </p:txBody>
      </p:sp>
      <p:sp>
        <p:nvSpPr>
          <p:cNvPr id="3" name="Content Placeholder 2"/>
          <p:cNvSpPr>
            <a:spLocks noGrp="1"/>
          </p:cNvSpPr>
          <p:nvPr>
            <p:ph idx="1"/>
          </p:nvPr>
        </p:nvSpPr>
        <p:spPr/>
        <p:txBody>
          <a:bodyPr>
            <a:normAutofit/>
          </a:bodyPr>
          <a:lstStyle/>
          <a:p>
            <a:pPr marL="182880" indent="0">
              <a:spcAft>
                <a:spcPts val="1200"/>
              </a:spcAft>
              <a:buNone/>
            </a:pPr>
            <a:r>
              <a:rPr lang="en-US" smtClean="0"/>
              <a:t>An ordinary Chinese speaker can do many things that the person in the Chinese Room cannot. </a:t>
            </a:r>
          </a:p>
          <a:p>
            <a:pPr marL="182880" indent="0">
              <a:spcAft>
                <a:spcPts val="1200"/>
              </a:spcAft>
              <a:buNone/>
            </a:pPr>
            <a:r>
              <a:rPr lang="en-US" smtClean="0">
                <a:solidFill>
                  <a:schemeClr val="bg1"/>
                </a:solidFill>
              </a:rPr>
              <a:t>Example: I pass Searle a slip of paper, and then, five minutes later, another slip with the words (in Chinese): “About how long has it been since you received the last slip of paper?”</a:t>
            </a:r>
            <a:endParaRPr lang="en-US">
              <a:solidFill>
                <a:schemeClr val="bg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solidFill>
                <a:schemeClr val="bg1">
                  <a:lumMod val="75000"/>
                </a:schemeClr>
              </a:solidFill>
            </a:endParaRPr>
          </a:p>
        </p:txBody>
      </p:sp>
      <p:sp>
        <p:nvSpPr>
          <p:cNvPr id="3" name="Content Placeholder 2"/>
          <p:cNvSpPr>
            <a:spLocks noGrp="1"/>
          </p:cNvSpPr>
          <p:nvPr>
            <p:ph idx="1"/>
          </p:nvPr>
        </p:nvSpPr>
        <p:spPr/>
        <p:txBody>
          <a:bodyPr>
            <a:normAutofit/>
          </a:bodyPr>
          <a:lstStyle/>
          <a:p>
            <a:pPr marL="182880" indent="0">
              <a:spcAft>
                <a:spcPts val="1200"/>
              </a:spcAft>
              <a:buNone/>
            </a:pPr>
            <a:r>
              <a:rPr lang="en-US" dirty="0" smtClean="0"/>
              <a:t>An ordinary Chinese speaker can do many things that the person in the Chinese Room cannot. </a:t>
            </a:r>
          </a:p>
          <a:p>
            <a:pPr marL="182880" indent="0">
              <a:spcAft>
                <a:spcPts val="1200"/>
              </a:spcAft>
              <a:buNone/>
            </a:pPr>
            <a:r>
              <a:rPr lang="en-US" dirty="0" smtClean="0"/>
              <a:t>Example: I pass Searle </a:t>
            </a:r>
            <a:r>
              <a:rPr lang="en-US" dirty="0" smtClean="0"/>
              <a:t>an index card, </a:t>
            </a:r>
            <a:r>
              <a:rPr lang="en-US" dirty="0" smtClean="0"/>
              <a:t>and then, five minutes later, another </a:t>
            </a:r>
            <a:r>
              <a:rPr lang="en-US" dirty="0" smtClean="0"/>
              <a:t>card with </a:t>
            </a:r>
            <a:r>
              <a:rPr lang="en-US" dirty="0" smtClean="0"/>
              <a:t>the words (in Chinese): “About how long has it been since you received the last </a:t>
            </a:r>
            <a:r>
              <a:rPr lang="en-US" dirty="0" smtClean="0"/>
              <a:t>index card?”</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p>
        </p:txBody>
      </p:sp>
      <p:sp>
        <p:nvSpPr>
          <p:cNvPr id="3" name="Content Placeholder 2"/>
          <p:cNvSpPr>
            <a:spLocks noGrp="1"/>
          </p:cNvSpPr>
          <p:nvPr>
            <p:ph idx="1"/>
          </p:nvPr>
        </p:nvSpPr>
        <p:spPr>
          <a:xfrm>
            <a:off x="457200" y="1600200"/>
            <a:ext cx="8229600" cy="4876800"/>
          </a:xfrm>
        </p:spPr>
        <p:txBody>
          <a:bodyPr>
            <a:normAutofit lnSpcReduction="10000"/>
          </a:bodyPr>
          <a:lstStyle/>
          <a:p>
            <a:pPr marL="182880" indent="0">
              <a:spcBef>
                <a:spcPts val="0"/>
              </a:spcBef>
              <a:spcAft>
                <a:spcPts val="1200"/>
              </a:spcAft>
              <a:buNone/>
            </a:pPr>
            <a:r>
              <a:rPr lang="en-US" smtClean="0"/>
              <a:t>In order for Searle in the Chinese Room to be computationally equivalent to an ordinary Chinese speaker, Searle’s manuals would have to be somehow integrated with sensors that monitored his environment, and updated the manuals in real-time.</a:t>
            </a:r>
          </a:p>
          <a:p>
            <a:pPr marL="182880" indent="0">
              <a:spcBef>
                <a:spcPts val="0"/>
              </a:spcBef>
              <a:spcAft>
                <a:spcPts val="1200"/>
              </a:spcAft>
              <a:buNone/>
            </a:pPr>
            <a:r>
              <a:rPr lang="en-US" smtClean="0"/>
              <a:t>In effect, we’d have to integrate Searle with a robot capable of sensing its environment and updating its information just as an ordinary Chinese speaker does. </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Robot Objection</a:t>
            </a:r>
            <a:endParaRPr lang="en-US"/>
          </a:p>
        </p:txBody>
      </p:sp>
      <p:sp>
        <p:nvSpPr>
          <p:cNvPr id="3" name="Content Placeholder 2"/>
          <p:cNvSpPr>
            <a:spLocks noGrp="1"/>
          </p:cNvSpPr>
          <p:nvPr>
            <p:ph idx="1"/>
          </p:nvPr>
        </p:nvSpPr>
        <p:spPr>
          <a:xfrm>
            <a:off x="457200" y="1600200"/>
            <a:ext cx="8229600" cy="4876800"/>
          </a:xfrm>
        </p:spPr>
        <p:txBody>
          <a:bodyPr>
            <a:normAutofit/>
          </a:bodyPr>
          <a:lstStyle/>
          <a:p>
            <a:pPr marL="182880" indent="0">
              <a:spcBef>
                <a:spcPts val="0"/>
              </a:spcBef>
              <a:spcAft>
                <a:spcPts val="1200"/>
              </a:spcAft>
              <a:buNone/>
            </a:pPr>
            <a:r>
              <a:rPr lang="en-US" smtClean="0"/>
              <a:t>Only if Searle were embedded in such a robot would his input-output architecture perfectly duplicate that of an ordinary Chinese speaker. So the fact that there is no understanding of Chinese in the non-robotic scenario that Searle describes is no threat to the computational theory of mind.</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p>
        </p:txBody>
      </p:sp>
      <p:sp>
        <p:nvSpPr>
          <p:cNvPr id="3" name="Content Placeholder 2"/>
          <p:cNvSpPr>
            <a:spLocks noGrp="1"/>
          </p:cNvSpPr>
          <p:nvPr>
            <p:ph idx="1"/>
          </p:nvPr>
        </p:nvSpPr>
        <p:spPr/>
        <p:txBody>
          <a:bodyPr>
            <a:normAutofit/>
          </a:bodyPr>
          <a:lstStyle/>
          <a:p>
            <a:pPr marL="91440" indent="0">
              <a:buNone/>
            </a:pPr>
            <a:r>
              <a:rPr lang="en-US" smtClean="0">
                <a:solidFill>
                  <a:schemeClr val="bg1"/>
                </a:solidFill>
              </a:rPr>
              <a:t>Suppose we put the whole Chinese Room setup inside a robot equiped with cybernetic sensors which continually update the manuals in the room. </a:t>
            </a:r>
          </a:p>
          <a:p>
            <a:pPr marL="91440" indent="0">
              <a:buNone/>
            </a:pPr>
            <a:endParaRPr lang="en-US" smtClean="0"/>
          </a:p>
          <a:p>
            <a:pPr marL="91440" indent="0">
              <a:buNone/>
            </a:pPr>
            <a:r>
              <a:rPr lang="en-US" smtClean="0">
                <a:solidFill>
                  <a:schemeClr val="bg1"/>
                </a:solidFill>
              </a:rPr>
              <a:t>So what? The person in the Chinese Room (now embedded in a robot) still understands no Chinese. It’s still just Searle.</a:t>
            </a:r>
          </a:p>
          <a:p>
            <a:pPr indent="0">
              <a:buNone/>
            </a:pPr>
            <a:endParaRPr lang="en-US"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9827" y="1676400"/>
            <a:ext cx="344527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5432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p>
        </p:txBody>
      </p:sp>
      <p:sp>
        <p:nvSpPr>
          <p:cNvPr id="3" name="Content Placeholder 2"/>
          <p:cNvSpPr>
            <a:spLocks noGrp="1"/>
          </p:cNvSpPr>
          <p:nvPr>
            <p:ph sz="half" idx="1"/>
          </p:nvPr>
        </p:nvSpPr>
        <p:spPr/>
        <p:txBody>
          <a:bodyPr>
            <a:normAutofit/>
          </a:bodyPr>
          <a:lstStyle/>
          <a:p>
            <a:pPr marL="91440" indent="0">
              <a:spcBef>
                <a:spcPts val="0"/>
              </a:spcBef>
              <a:spcAft>
                <a:spcPts val="1800"/>
              </a:spcAft>
              <a:buNone/>
            </a:pPr>
            <a:r>
              <a:rPr lang="en-US" dirty="0"/>
              <a:t>OK, suppose we </a:t>
            </a:r>
            <a:r>
              <a:rPr lang="en-US" dirty="0" smtClean="0"/>
              <a:t>put the Chinese Room (with me inside) in a giant robot’s head.</a:t>
            </a:r>
            <a:endParaRPr lang="en-US" dirty="0"/>
          </a:p>
          <a:p>
            <a:pPr marL="91440" indent="0">
              <a:spcBef>
                <a:spcPts val="0"/>
              </a:spcBef>
              <a:spcAft>
                <a:spcPts val="1800"/>
              </a:spcAft>
              <a:buNone/>
            </a:pPr>
            <a:r>
              <a:rPr lang="en-US" dirty="0">
                <a:solidFill>
                  <a:schemeClr val="bg1"/>
                </a:solidFill>
              </a:rPr>
              <a:t>So what? </a:t>
            </a:r>
            <a:r>
              <a:rPr lang="en-US" dirty="0" smtClean="0">
                <a:solidFill>
                  <a:schemeClr val="bg1"/>
                </a:solidFill>
              </a:rPr>
              <a:t>I still don’t understand Chinese.</a:t>
            </a:r>
            <a:endParaRPr lang="en-US" dirty="0">
              <a:solidFill>
                <a:schemeClr val="bg1"/>
              </a:solidFill>
            </a:endParaRPr>
          </a:p>
          <a:p>
            <a:pPr marL="91440" indent="0">
              <a:spcBef>
                <a:spcPts val="0"/>
              </a:spcBef>
              <a:spcAft>
                <a:spcPts val="1800"/>
              </a:spcAft>
              <a:buNone/>
            </a:pPr>
            <a:r>
              <a:rPr lang="en-US" dirty="0" smtClean="0">
                <a:solidFill>
                  <a:schemeClr val="bg1"/>
                </a:solidFill>
              </a:rPr>
              <a:t>I might can’t </a:t>
            </a:r>
            <a:r>
              <a:rPr lang="en-US" dirty="0">
                <a:solidFill>
                  <a:schemeClr val="bg1"/>
                </a:solidFill>
              </a:rPr>
              <a:t>even tell </a:t>
            </a:r>
            <a:r>
              <a:rPr lang="en-US" dirty="0" smtClean="0">
                <a:solidFill>
                  <a:schemeClr val="bg1"/>
                </a:solidFill>
              </a:rPr>
              <a:t>that I am inside a robot: </a:t>
            </a:r>
            <a:r>
              <a:rPr lang="en-US" dirty="0">
                <a:solidFill>
                  <a:schemeClr val="bg1"/>
                </a:solidFill>
              </a:rPr>
              <a:t>it’s all the same </a:t>
            </a:r>
            <a:r>
              <a:rPr lang="en-US" dirty="0" smtClean="0">
                <a:solidFill>
                  <a:schemeClr val="bg1"/>
                </a:solidFill>
              </a:rPr>
              <a:t>to me.</a:t>
            </a:r>
            <a:endParaRPr lang="en-US" dirty="0">
              <a:solidFill>
                <a:schemeClr val="bg1"/>
              </a:solidFill>
            </a:endParaRPr>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9827" y="1676400"/>
            <a:ext cx="344527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1104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p>
        </p:txBody>
      </p:sp>
      <p:sp>
        <p:nvSpPr>
          <p:cNvPr id="3" name="Content Placeholder 2"/>
          <p:cNvSpPr>
            <a:spLocks noGrp="1"/>
          </p:cNvSpPr>
          <p:nvPr>
            <p:ph sz="half" idx="1"/>
          </p:nvPr>
        </p:nvSpPr>
        <p:spPr/>
        <p:txBody>
          <a:bodyPr>
            <a:normAutofit/>
          </a:bodyPr>
          <a:lstStyle/>
          <a:p>
            <a:pPr marL="91440" indent="0">
              <a:spcBef>
                <a:spcPts val="0"/>
              </a:spcBef>
              <a:spcAft>
                <a:spcPts val="1800"/>
              </a:spcAft>
              <a:buNone/>
            </a:pPr>
            <a:r>
              <a:rPr lang="en-US" dirty="0"/>
              <a:t>OK, suppose we </a:t>
            </a:r>
            <a:r>
              <a:rPr lang="en-US" dirty="0" smtClean="0"/>
              <a:t>put the Chinese Room (with me inside) in a giant robot’s head.</a:t>
            </a:r>
            <a:endParaRPr lang="en-US" dirty="0"/>
          </a:p>
          <a:p>
            <a:pPr marL="91440" indent="0">
              <a:spcBef>
                <a:spcPts val="0"/>
              </a:spcBef>
              <a:spcAft>
                <a:spcPts val="1800"/>
              </a:spcAft>
              <a:buNone/>
            </a:pPr>
            <a:r>
              <a:rPr lang="en-US" dirty="0"/>
              <a:t>So what? </a:t>
            </a:r>
            <a:r>
              <a:rPr lang="en-US" dirty="0" smtClean="0"/>
              <a:t>I still don’t understand Chinese.</a:t>
            </a:r>
            <a:endParaRPr lang="en-US" dirty="0"/>
          </a:p>
          <a:p>
            <a:pPr marL="91440" indent="0">
              <a:spcBef>
                <a:spcPts val="0"/>
              </a:spcBef>
              <a:spcAft>
                <a:spcPts val="1800"/>
              </a:spcAft>
              <a:buNone/>
            </a:pPr>
            <a:r>
              <a:rPr lang="en-US" dirty="0" smtClean="0">
                <a:solidFill>
                  <a:schemeClr val="bg1"/>
                </a:solidFill>
              </a:rPr>
              <a:t>I might can’t </a:t>
            </a:r>
            <a:r>
              <a:rPr lang="en-US" dirty="0">
                <a:solidFill>
                  <a:schemeClr val="bg1"/>
                </a:solidFill>
              </a:rPr>
              <a:t>even tell </a:t>
            </a:r>
            <a:r>
              <a:rPr lang="en-US" dirty="0" smtClean="0">
                <a:solidFill>
                  <a:schemeClr val="bg1"/>
                </a:solidFill>
              </a:rPr>
              <a:t>that I am inside a robot: </a:t>
            </a:r>
            <a:r>
              <a:rPr lang="en-US" dirty="0">
                <a:solidFill>
                  <a:schemeClr val="bg1"/>
                </a:solidFill>
              </a:rPr>
              <a:t>it’s all the same </a:t>
            </a:r>
            <a:r>
              <a:rPr lang="en-US" dirty="0" smtClean="0">
                <a:solidFill>
                  <a:schemeClr val="bg1"/>
                </a:solidFill>
              </a:rPr>
              <a:t>to me.</a:t>
            </a:r>
            <a:endParaRPr lang="en-US" dirty="0">
              <a:solidFill>
                <a:schemeClr val="bg1"/>
              </a:solidFill>
            </a:endParaRPr>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9827" y="1676400"/>
            <a:ext cx="344527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65493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p>
        </p:txBody>
      </p:sp>
      <p:sp>
        <p:nvSpPr>
          <p:cNvPr id="3" name="Content Placeholder 2"/>
          <p:cNvSpPr>
            <a:spLocks noGrp="1"/>
          </p:cNvSpPr>
          <p:nvPr>
            <p:ph sz="half" idx="1"/>
          </p:nvPr>
        </p:nvSpPr>
        <p:spPr/>
        <p:txBody>
          <a:bodyPr>
            <a:normAutofit/>
          </a:bodyPr>
          <a:lstStyle/>
          <a:p>
            <a:pPr marL="91440" indent="0">
              <a:spcBef>
                <a:spcPts val="0"/>
              </a:spcBef>
              <a:spcAft>
                <a:spcPts val="1800"/>
              </a:spcAft>
              <a:buNone/>
            </a:pPr>
            <a:r>
              <a:rPr lang="en-US" dirty="0"/>
              <a:t>OK, suppose we </a:t>
            </a:r>
            <a:r>
              <a:rPr lang="en-US" dirty="0" smtClean="0"/>
              <a:t>put the Chinese Room (with me inside) in a giant robot’s head.</a:t>
            </a:r>
            <a:endParaRPr lang="en-US" dirty="0"/>
          </a:p>
          <a:p>
            <a:pPr marL="91440" indent="0">
              <a:spcBef>
                <a:spcPts val="0"/>
              </a:spcBef>
              <a:spcAft>
                <a:spcPts val="1800"/>
              </a:spcAft>
              <a:buNone/>
            </a:pPr>
            <a:r>
              <a:rPr lang="en-US" dirty="0"/>
              <a:t>So what? </a:t>
            </a:r>
            <a:r>
              <a:rPr lang="en-US" dirty="0" smtClean="0"/>
              <a:t>I still don’t understand Chinese.</a:t>
            </a:r>
            <a:endParaRPr lang="en-US" dirty="0"/>
          </a:p>
          <a:p>
            <a:pPr marL="91440" indent="0">
              <a:spcBef>
                <a:spcPts val="0"/>
              </a:spcBef>
              <a:spcAft>
                <a:spcPts val="1800"/>
              </a:spcAft>
              <a:buNone/>
            </a:pPr>
            <a:r>
              <a:rPr lang="en-US" dirty="0" smtClean="0"/>
              <a:t>I can’t </a:t>
            </a:r>
            <a:r>
              <a:rPr lang="en-US" dirty="0"/>
              <a:t>even tell </a:t>
            </a:r>
            <a:r>
              <a:rPr lang="en-US" dirty="0" smtClean="0"/>
              <a:t>that I am inside a robot: </a:t>
            </a:r>
            <a:r>
              <a:rPr lang="en-US" dirty="0"/>
              <a:t>it’s all the same </a:t>
            </a:r>
            <a:r>
              <a:rPr lang="en-US" dirty="0" smtClean="0"/>
              <a:t>to me!</a:t>
            </a:r>
            <a:endParaRPr lang="en-US"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9827" y="1676400"/>
            <a:ext cx="344527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3149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9210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System Objection</a:t>
            </a:r>
            <a:endParaRPr lang="en-US"/>
          </a:p>
        </p:txBody>
      </p:sp>
      <p:sp>
        <p:nvSpPr>
          <p:cNvPr id="3" name="Content Placeholder 2"/>
          <p:cNvSpPr>
            <a:spLocks noGrp="1"/>
          </p:cNvSpPr>
          <p:nvPr>
            <p:ph idx="1"/>
          </p:nvPr>
        </p:nvSpPr>
        <p:spPr/>
        <p:txBody>
          <a:bodyPr>
            <a:normAutofit/>
          </a:bodyPr>
          <a:lstStyle/>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System Objection</a:t>
            </a:r>
            <a:endParaRPr lang="en-US"/>
          </a:p>
        </p:txBody>
      </p:sp>
      <p:sp>
        <p:nvSpPr>
          <p:cNvPr id="3" name="Content Placeholder 2"/>
          <p:cNvSpPr>
            <a:spLocks noGrp="1"/>
          </p:cNvSpPr>
          <p:nvPr>
            <p:ph idx="1"/>
          </p:nvPr>
        </p:nvSpPr>
        <p:spPr>
          <a:xfrm>
            <a:off x="381000" y="1600200"/>
            <a:ext cx="8153400" cy="4876800"/>
          </a:xfrm>
        </p:spPr>
        <p:txBody>
          <a:bodyPr>
            <a:normAutofit fontScale="92500" lnSpcReduction="20000"/>
          </a:bodyPr>
          <a:lstStyle/>
          <a:p>
            <a:pPr marL="182880" indent="0">
              <a:lnSpc>
                <a:spcPct val="110000"/>
              </a:lnSpc>
              <a:spcBef>
                <a:spcPts val="0"/>
              </a:spcBef>
              <a:spcAft>
                <a:spcPts val="2400"/>
              </a:spcAft>
              <a:buNone/>
            </a:pPr>
            <a:r>
              <a:rPr lang="en-US" smtClean="0"/>
              <a:t>In the room, </a:t>
            </a:r>
            <a:r>
              <a:rPr lang="en-US" u="sng" smtClean="0"/>
              <a:t>Searle</a:t>
            </a:r>
            <a:r>
              <a:rPr lang="en-US" smtClean="0"/>
              <a:t> </a:t>
            </a:r>
            <a:r>
              <a:rPr lang="en-US" u="sng" smtClean="0"/>
              <a:t>himself</a:t>
            </a:r>
            <a:r>
              <a:rPr lang="en-US" smtClean="0"/>
              <a:t> is not computationally equivalent to any ordinary Chinese speaker. </a:t>
            </a:r>
          </a:p>
          <a:p>
            <a:pPr marL="182880" indent="0">
              <a:lnSpc>
                <a:spcPct val="110000"/>
              </a:lnSpc>
              <a:spcBef>
                <a:spcPts val="0"/>
              </a:spcBef>
              <a:spcAft>
                <a:spcPts val="2400"/>
              </a:spcAft>
              <a:buNone/>
            </a:pPr>
            <a:r>
              <a:rPr lang="en-US" smtClean="0">
                <a:solidFill>
                  <a:schemeClr val="bg1"/>
                </a:solidFill>
              </a:rPr>
              <a:t>Only the </a:t>
            </a:r>
            <a:r>
              <a:rPr lang="en-US" u="sng" smtClean="0">
                <a:solidFill>
                  <a:schemeClr val="bg1"/>
                </a:solidFill>
              </a:rPr>
              <a:t>system as a whole</a:t>
            </a:r>
            <a:r>
              <a:rPr lang="en-US" smtClean="0">
                <a:solidFill>
                  <a:schemeClr val="bg1"/>
                </a:solidFill>
              </a:rPr>
              <a:t> has that computa-tional equivalence (provided that the system includes sensors, updating mechanisms, and other robotics).</a:t>
            </a:r>
          </a:p>
          <a:p>
            <a:pPr marL="182880" indent="0">
              <a:lnSpc>
                <a:spcPct val="110000"/>
              </a:lnSpc>
              <a:spcBef>
                <a:spcPts val="0"/>
              </a:spcBef>
              <a:spcAft>
                <a:spcPts val="2400"/>
              </a:spcAft>
              <a:buNone/>
            </a:pPr>
            <a:r>
              <a:rPr lang="en-US" smtClean="0">
                <a:solidFill>
                  <a:schemeClr val="bg1"/>
                </a:solidFill>
              </a:rPr>
              <a:t>Since Searle is just one </a:t>
            </a:r>
            <a:r>
              <a:rPr lang="en-US" u="sng" smtClean="0">
                <a:solidFill>
                  <a:schemeClr val="bg1"/>
                </a:solidFill>
              </a:rPr>
              <a:t>part</a:t>
            </a:r>
            <a:r>
              <a:rPr lang="en-US" smtClean="0">
                <a:solidFill>
                  <a:schemeClr val="bg1"/>
                </a:solidFill>
              </a:rPr>
              <a:t> of this whole system, his inability to understand Chinese proves nothing against the computational theory of cognition.</a:t>
            </a:r>
          </a:p>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System Objection</a:t>
            </a:r>
            <a:endParaRPr lang="en-US"/>
          </a:p>
        </p:txBody>
      </p:sp>
      <p:sp>
        <p:nvSpPr>
          <p:cNvPr id="3" name="Content Placeholder 2"/>
          <p:cNvSpPr>
            <a:spLocks noGrp="1"/>
          </p:cNvSpPr>
          <p:nvPr>
            <p:ph idx="1"/>
          </p:nvPr>
        </p:nvSpPr>
        <p:spPr>
          <a:xfrm>
            <a:off x="381000" y="1600200"/>
            <a:ext cx="8153400" cy="4876800"/>
          </a:xfrm>
        </p:spPr>
        <p:txBody>
          <a:bodyPr>
            <a:normAutofit fontScale="92500" lnSpcReduction="20000"/>
          </a:bodyPr>
          <a:lstStyle/>
          <a:p>
            <a:pPr marL="182880" indent="0">
              <a:lnSpc>
                <a:spcPct val="110000"/>
              </a:lnSpc>
              <a:spcBef>
                <a:spcPts val="0"/>
              </a:spcBef>
              <a:spcAft>
                <a:spcPts val="2400"/>
              </a:spcAft>
              <a:buNone/>
            </a:pPr>
            <a:r>
              <a:rPr lang="en-US" smtClean="0"/>
              <a:t>In the room, </a:t>
            </a:r>
            <a:r>
              <a:rPr lang="en-US" u="sng" smtClean="0"/>
              <a:t>Searle</a:t>
            </a:r>
            <a:r>
              <a:rPr lang="en-US" smtClean="0"/>
              <a:t> </a:t>
            </a:r>
            <a:r>
              <a:rPr lang="en-US" u="sng" smtClean="0"/>
              <a:t>himself</a:t>
            </a:r>
            <a:r>
              <a:rPr lang="en-US" smtClean="0"/>
              <a:t> is not computationally equivalent to any ordinary Chinese speaker. </a:t>
            </a:r>
          </a:p>
          <a:p>
            <a:pPr marL="182880" indent="0">
              <a:lnSpc>
                <a:spcPct val="110000"/>
              </a:lnSpc>
              <a:spcBef>
                <a:spcPts val="0"/>
              </a:spcBef>
              <a:spcAft>
                <a:spcPts val="2400"/>
              </a:spcAft>
              <a:buNone/>
            </a:pPr>
            <a:r>
              <a:rPr lang="en-US" smtClean="0"/>
              <a:t>Only the </a:t>
            </a:r>
            <a:r>
              <a:rPr lang="en-US" u="sng" smtClean="0"/>
              <a:t>system as a whole</a:t>
            </a:r>
            <a:r>
              <a:rPr lang="en-US" smtClean="0"/>
              <a:t> has that computa-tional equivalence (provided that the system includes sensors, updating mechanisms, and other robotics).</a:t>
            </a:r>
          </a:p>
          <a:p>
            <a:pPr marL="182880" indent="0">
              <a:lnSpc>
                <a:spcPct val="110000"/>
              </a:lnSpc>
              <a:spcBef>
                <a:spcPts val="0"/>
              </a:spcBef>
              <a:spcAft>
                <a:spcPts val="2400"/>
              </a:spcAft>
              <a:buNone/>
            </a:pPr>
            <a:r>
              <a:rPr lang="en-US" smtClean="0">
                <a:solidFill>
                  <a:schemeClr val="bg1"/>
                </a:solidFill>
              </a:rPr>
              <a:t>Since Searle is just one </a:t>
            </a:r>
            <a:r>
              <a:rPr lang="en-US" u="sng" smtClean="0">
                <a:solidFill>
                  <a:schemeClr val="bg1"/>
                </a:solidFill>
              </a:rPr>
              <a:t>part</a:t>
            </a:r>
            <a:r>
              <a:rPr lang="en-US" smtClean="0">
                <a:solidFill>
                  <a:schemeClr val="bg1"/>
                </a:solidFill>
              </a:rPr>
              <a:t> of this whole system, his inability to understand Chinese proves nothing against the computational theory of cognition.</a:t>
            </a:r>
          </a:p>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System Objection</a:t>
            </a:r>
            <a:endParaRPr lang="en-US"/>
          </a:p>
        </p:txBody>
      </p:sp>
      <p:sp>
        <p:nvSpPr>
          <p:cNvPr id="3" name="Content Placeholder 2"/>
          <p:cNvSpPr>
            <a:spLocks noGrp="1"/>
          </p:cNvSpPr>
          <p:nvPr>
            <p:ph idx="1"/>
          </p:nvPr>
        </p:nvSpPr>
        <p:spPr>
          <a:xfrm>
            <a:off x="381000" y="1600200"/>
            <a:ext cx="8153400" cy="4876800"/>
          </a:xfrm>
        </p:spPr>
        <p:txBody>
          <a:bodyPr>
            <a:normAutofit fontScale="92500" lnSpcReduction="20000"/>
          </a:bodyPr>
          <a:lstStyle/>
          <a:p>
            <a:pPr marL="182880" indent="0">
              <a:lnSpc>
                <a:spcPct val="110000"/>
              </a:lnSpc>
              <a:spcBef>
                <a:spcPts val="0"/>
              </a:spcBef>
              <a:spcAft>
                <a:spcPts val="2400"/>
              </a:spcAft>
              <a:buNone/>
            </a:pPr>
            <a:r>
              <a:rPr lang="en-US" smtClean="0"/>
              <a:t>In the room, </a:t>
            </a:r>
            <a:r>
              <a:rPr lang="en-US" u="sng" smtClean="0"/>
              <a:t>Searle</a:t>
            </a:r>
            <a:r>
              <a:rPr lang="en-US" smtClean="0"/>
              <a:t> </a:t>
            </a:r>
            <a:r>
              <a:rPr lang="en-US" u="sng" smtClean="0"/>
              <a:t>himself</a:t>
            </a:r>
            <a:r>
              <a:rPr lang="en-US" smtClean="0"/>
              <a:t> is not computationally equivalent to any ordinary Chinese speaker. </a:t>
            </a:r>
          </a:p>
          <a:p>
            <a:pPr marL="182880" indent="0">
              <a:lnSpc>
                <a:spcPct val="110000"/>
              </a:lnSpc>
              <a:spcBef>
                <a:spcPts val="0"/>
              </a:spcBef>
              <a:spcAft>
                <a:spcPts val="2400"/>
              </a:spcAft>
              <a:buNone/>
            </a:pPr>
            <a:r>
              <a:rPr lang="en-US" smtClean="0"/>
              <a:t>Only the </a:t>
            </a:r>
            <a:r>
              <a:rPr lang="en-US" u="sng" smtClean="0"/>
              <a:t>system as a whole</a:t>
            </a:r>
            <a:r>
              <a:rPr lang="en-US" smtClean="0"/>
              <a:t> has that computa-tional equivalence (provided that the system includes sensors, updating mechanisms, and other robotics).</a:t>
            </a:r>
          </a:p>
          <a:p>
            <a:pPr marL="182880" indent="0">
              <a:lnSpc>
                <a:spcPct val="110000"/>
              </a:lnSpc>
              <a:spcBef>
                <a:spcPts val="0"/>
              </a:spcBef>
              <a:spcAft>
                <a:spcPts val="2400"/>
              </a:spcAft>
              <a:buNone/>
            </a:pPr>
            <a:r>
              <a:rPr lang="en-US" smtClean="0"/>
              <a:t>Since Searle is just one </a:t>
            </a:r>
            <a:r>
              <a:rPr lang="en-US" u="sng" smtClean="0"/>
              <a:t>part</a:t>
            </a:r>
            <a:r>
              <a:rPr lang="en-US" smtClean="0"/>
              <a:t> of this whole system, his inability to understand Chinese proves nothing against the computational theory of cognition.</a:t>
            </a:r>
          </a:p>
          <a:p>
            <a:pPr indent="0">
              <a:buNone/>
            </a:pPr>
            <a:endParaRPr lang="en-US" smtClean="0"/>
          </a:p>
          <a:p>
            <a:pPr indent="0">
              <a:buNone/>
            </a:pP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Searle’s Reply</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Searle’s Reply</a:t>
            </a:r>
            <a:endParaRPr lang="en-US"/>
          </a:p>
        </p:txBody>
      </p:sp>
      <p:pic>
        <p:nvPicPr>
          <p:cNvPr id="7" name="Content Placeholder 6" descr="searle.jpg"/>
          <p:cNvPicPr>
            <a:picLocks noGrp="1" noChangeAspect="1"/>
          </p:cNvPicPr>
          <p:nvPr>
            <p:ph sz="half" idx="1"/>
          </p:nvPr>
        </p:nvPicPr>
        <p:blipFill>
          <a:blip r:embed="rId2" cstate="print"/>
          <a:stretch>
            <a:fillRect/>
          </a:stretch>
        </p:blipFill>
        <p:spPr>
          <a:xfrm>
            <a:off x="838200" y="1600200"/>
            <a:ext cx="2819400" cy="3430449"/>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Searle’s Reply</a:t>
            </a:r>
            <a:endParaRPr lang="en-US"/>
          </a:p>
        </p:txBody>
      </p:sp>
      <p:pic>
        <p:nvPicPr>
          <p:cNvPr id="7" name="Content Placeholder 6" descr="searle.jpg"/>
          <p:cNvPicPr>
            <a:picLocks noGrp="1" noChangeAspect="1"/>
          </p:cNvPicPr>
          <p:nvPr>
            <p:ph sz="half" idx="1"/>
          </p:nvPr>
        </p:nvPicPr>
        <p:blipFill>
          <a:blip r:embed="rId2" cstate="print"/>
          <a:stretch>
            <a:fillRect/>
          </a:stretch>
        </p:blipFill>
        <p:spPr>
          <a:xfrm>
            <a:off x="838200" y="1600200"/>
            <a:ext cx="2819400" cy="3430449"/>
          </a:xfrm>
        </p:spPr>
      </p:pic>
      <p:sp>
        <p:nvSpPr>
          <p:cNvPr id="6" name="Content Placeholder 5"/>
          <p:cNvSpPr>
            <a:spLocks noGrp="1"/>
          </p:cNvSpPr>
          <p:nvPr>
            <p:ph sz="half" idx="2"/>
          </p:nvPr>
        </p:nvSpPr>
        <p:spPr>
          <a:xfrm>
            <a:off x="4114800" y="1752600"/>
            <a:ext cx="4343400" cy="3124199"/>
          </a:xfrm>
        </p:spPr>
        <p:txBody>
          <a:bodyPr>
            <a:normAutofit/>
          </a:bodyPr>
          <a:lstStyle/>
          <a:p>
            <a:pPr marL="91440" indent="0">
              <a:buNone/>
            </a:pPr>
            <a:r>
              <a:rPr lang="en-US" sz="3000" i="1" smtClean="0"/>
              <a:t>I, as the central process-ing unit have no way of figuring out what any of these symbols means; but then neither does the whole system.</a:t>
            </a:r>
            <a:endParaRPr lang="en-US" sz="3000" smtClean="0"/>
          </a:p>
          <a:p>
            <a:pPr marL="91440" indent="0">
              <a:buNone/>
            </a:pPr>
            <a:endParaRPr lang="en-US" sz="3000"/>
          </a:p>
        </p:txBody>
      </p:sp>
    </p:spTree>
    <p:extLst>
      <p:ext uri="{BB962C8B-B14F-4D97-AF65-F5344CB8AC3E}">
        <p14:creationId xmlns:p14="http://schemas.microsoft.com/office/powerpoint/2010/main" val="2265280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Searle’s Reply</a:t>
            </a:r>
            <a:endParaRPr lang="en-US">
              <a:solidFill>
                <a:schemeClr val="bg1">
                  <a:lumMod val="85000"/>
                </a:schemeClr>
              </a:solidFill>
            </a:endParaRPr>
          </a:p>
        </p:txBody>
      </p:sp>
      <p:sp>
        <p:nvSpPr>
          <p:cNvPr id="3" name="Content Placeholder 2"/>
          <p:cNvSpPr>
            <a:spLocks noGrp="1"/>
          </p:cNvSpPr>
          <p:nvPr>
            <p:ph idx="1"/>
          </p:nvPr>
        </p:nvSpPr>
        <p:spPr>
          <a:xfrm>
            <a:off x="457200" y="1600200"/>
            <a:ext cx="8229600" cy="4953000"/>
          </a:xfrm>
        </p:spPr>
        <p:txBody>
          <a:bodyPr>
            <a:normAutofit/>
          </a:bodyPr>
          <a:lstStyle/>
          <a:p>
            <a:pPr indent="0">
              <a:spcBef>
                <a:spcPts val="0"/>
              </a:spcBef>
              <a:spcAft>
                <a:spcPts val="1200"/>
              </a:spcAft>
              <a:buNone/>
            </a:pPr>
            <a:r>
              <a:rPr lang="en-US" smtClean="0"/>
              <a:t>What Searle seems to be saying here is that if none of the components of the system understands Chinese, then the system as a whole cannot understand Chinese.</a:t>
            </a:r>
          </a:p>
          <a:p>
            <a:pPr indent="0">
              <a:spcBef>
                <a:spcPts val="0"/>
              </a:spcBef>
              <a:spcAft>
                <a:spcPts val="1200"/>
              </a:spcAft>
              <a:buNone/>
            </a:pPr>
            <a:r>
              <a:rPr lang="en-US" smtClean="0"/>
              <a:t>He thinks it is absurd to hold that you could create a Chinese speaker just by patching together a whole bunch of non-Chinese-speaking things (including Searle himself).</a:t>
            </a:r>
          </a:p>
          <a:p>
            <a:pPr indent="0">
              <a:spcBef>
                <a:spcPts val="0"/>
              </a:spcBef>
              <a:spcAft>
                <a:spcPts val="1200"/>
              </a:spcAft>
              <a:buNone/>
            </a:pPr>
            <a:r>
              <a:rPr lang="en-US" smtClean="0">
                <a:solidFill>
                  <a:schemeClr val="bg1"/>
                </a:solidFill>
              </a:rPr>
              <a:t>But: </a:t>
            </a:r>
            <a:r>
              <a:rPr lang="en-US" u="sng" smtClean="0">
                <a:solidFill>
                  <a:schemeClr val="bg1"/>
                </a:solidFill>
              </a:rPr>
              <a:t>is</a:t>
            </a:r>
            <a:r>
              <a:rPr lang="en-US" smtClean="0">
                <a:solidFill>
                  <a:schemeClr val="bg1"/>
                </a:solidFill>
              </a:rPr>
              <a:t> this absurd?</a:t>
            </a:r>
            <a:endParaRPr lang="en-US">
              <a:solidFill>
                <a:schemeClr val="bg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pic>
        <p:nvPicPr>
          <p:cNvPr id="5" name="Content Placeholder 4" descr="gear.jpg"/>
          <p:cNvPicPr>
            <a:picLocks noGrp="1" noChangeAspect="1"/>
          </p:cNvPicPr>
          <p:nvPr>
            <p:ph sz="half" idx="2"/>
          </p:nvPr>
        </p:nvPicPr>
        <p:blipFill>
          <a:blip r:embed="rId2" cstate="print"/>
          <a:stretch>
            <a:fillRect/>
          </a:stretch>
        </p:blipFill>
        <p:spPr>
          <a:xfrm>
            <a:off x="4648200" y="1447800"/>
            <a:ext cx="4038600" cy="40386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48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Oval 4"/>
          <p:cNvSpPr/>
          <p:nvPr/>
        </p:nvSpPr>
        <p:spPr>
          <a:xfrm>
            <a:off x="46482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38349"/>
            <a:ext cx="1373397" cy="137339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038600"/>
            <a:ext cx="948906" cy="6286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8389" y="3411747"/>
            <a:ext cx="798385" cy="100584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96" y="1291427"/>
            <a:ext cx="751643" cy="146398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013" r="-3013"/>
          <a:stretch/>
        </p:blipFill>
        <p:spPr>
          <a:xfrm>
            <a:off x="2797834" y="2703122"/>
            <a:ext cx="1240766" cy="1240766"/>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23757" t="1" r="26899" b="60631"/>
          <a:stretch/>
        </p:blipFill>
        <p:spPr>
          <a:xfrm>
            <a:off x="5844950" y="1390650"/>
            <a:ext cx="1425308" cy="113721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3860" y="3510000"/>
            <a:ext cx="735880" cy="138250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65604" y="3537477"/>
            <a:ext cx="746462" cy="984442"/>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t="839" b="46034"/>
          <a:stretch/>
        </p:blipFill>
        <p:spPr>
          <a:xfrm>
            <a:off x="5257800" y="2586000"/>
            <a:ext cx="3048000" cy="92400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4895" y="3681754"/>
            <a:ext cx="940905" cy="566905"/>
          </a:xfrm>
          <a:prstGeom prst="rect">
            <a:avLst/>
          </a:prstGeom>
        </p:spPr>
      </p:pic>
    </p:spTree>
    <p:extLst>
      <p:ext uri="{BB962C8B-B14F-4D97-AF65-F5344CB8AC3E}">
        <p14:creationId xmlns:p14="http://schemas.microsoft.com/office/powerpoint/2010/main" val="25545142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sz="half" idx="1"/>
          </p:nvPr>
        </p:nvSpPr>
        <p:spPr>
          <a:xfrm>
            <a:off x="152400" y="1600200"/>
            <a:ext cx="4343400" cy="4525963"/>
          </a:xfrm>
        </p:spPr>
        <p:txBody>
          <a:bodyPr>
            <a:normAutofit/>
          </a:bodyPr>
          <a:lstStyle/>
          <a:p>
            <a:pPr marL="182880" indent="0">
              <a:spcAft>
                <a:spcPts val="600"/>
              </a:spcAft>
              <a:buNone/>
            </a:pPr>
            <a:r>
              <a:rPr lang="en-US" sz="3000" smtClean="0"/>
              <a:t>A single spring or gear is not enough to keep time. </a:t>
            </a:r>
            <a:endParaRPr lang="en-US" sz="3000">
              <a:solidFill>
                <a:schemeClr val="bg1"/>
              </a:solidFill>
            </a:endParaRPr>
          </a:p>
        </p:txBody>
      </p:sp>
      <p:pic>
        <p:nvPicPr>
          <p:cNvPr id="5" name="Content Placeholder 4" descr="gear.jpg"/>
          <p:cNvPicPr>
            <a:picLocks noGrp="1" noChangeAspect="1"/>
          </p:cNvPicPr>
          <p:nvPr>
            <p:ph sz="half" idx="2"/>
          </p:nvPr>
        </p:nvPicPr>
        <p:blipFill>
          <a:blip r:embed="rId2" cstate="print"/>
          <a:stretch>
            <a:fillRect/>
          </a:stretch>
        </p:blipFill>
        <p:spPr>
          <a:xfrm>
            <a:off x="4648200" y="1447800"/>
            <a:ext cx="4038600" cy="4038600"/>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sz="half" idx="1"/>
          </p:nvPr>
        </p:nvSpPr>
        <p:spPr>
          <a:xfrm>
            <a:off x="152400" y="1600200"/>
            <a:ext cx="4343400" cy="4525963"/>
          </a:xfrm>
        </p:spPr>
        <p:txBody>
          <a:bodyPr>
            <a:normAutofit/>
          </a:bodyPr>
          <a:lstStyle/>
          <a:p>
            <a:pPr marL="182880" indent="0">
              <a:spcAft>
                <a:spcPts val="600"/>
              </a:spcAft>
              <a:buNone/>
            </a:pPr>
            <a:r>
              <a:rPr lang="en-US" sz="3000" smtClean="0"/>
              <a:t>A single spring or gear is not enough to keep time. </a:t>
            </a:r>
          </a:p>
          <a:p>
            <a:pPr marL="182880" indent="0">
              <a:spcAft>
                <a:spcPts val="600"/>
              </a:spcAft>
              <a:buNone/>
            </a:pPr>
            <a:r>
              <a:rPr lang="en-US" sz="3000" smtClean="0">
                <a:solidFill>
                  <a:schemeClr val="bg1"/>
                </a:solidFill>
              </a:rPr>
              <a:t>But if you combine enough springs and gears together in the right way, the result is a watch, which can keep time..</a:t>
            </a:r>
            <a:endParaRPr lang="en-US" sz="3000">
              <a:solidFill>
                <a:schemeClr val="bg1"/>
              </a:solidFill>
            </a:endParaRPr>
          </a:p>
        </p:txBody>
      </p:sp>
      <p:pic>
        <p:nvPicPr>
          <p:cNvPr id="5" name="Content Placeholder 4" descr="gear.jpg"/>
          <p:cNvPicPr>
            <a:picLocks noGrp="1" noChangeAspect="1"/>
          </p:cNvPicPr>
          <p:nvPr>
            <p:ph sz="half" idx="2"/>
          </p:nvPr>
        </p:nvPicPr>
        <p:blipFill>
          <a:blip r:embed="rId2" cstate="print"/>
          <a:stretch>
            <a:fillRect/>
          </a:stretch>
        </p:blipFill>
        <p:spPr>
          <a:xfrm>
            <a:off x="4648200" y="1828800"/>
            <a:ext cx="4038600" cy="3200400"/>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sz="half" idx="1"/>
          </p:nvPr>
        </p:nvSpPr>
        <p:spPr>
          <a:xfrm>
            <a:off x="152400" y="1600200"/>
            <a:ext cx="4343400" cy="4525963"/>
          </a:xfrm>
        </p:spPr>
        <p:txBody>
          <a:bodyPr>
            <a:normAutofit/>
          </a:bodyPr>
          <a:lstStyle/>
          <a:p>
            <a:pPr marL="182880" indent="0">
              <a:spcAft>
                <a:spcPts val="600"/>
              </a:spcAft>
              <a:buNone/>
            </a:pPr>
            <a:r>
              <a:rPr lang="en-US" sz="3000" smtClean="0"/>
              <a:t>A single spring or gear is not enough to keep time. </a:t>
            </a:r>
          </a:p>
          <a:p>
            <a:pPr marL="182880" indent="0">
              <a:spcAft>
                <a:spcPts val="600"/>
              </a:spcAft>
              <a:buNone/>
            </a:pPr>
            <a:r>
              <a:rPr lang="en-US" sz="3000" smtClean="0"/>
              <a:t>But if you combine enough springs and gears together in the right way, the result is a watch, which can keep time.</a:t>
            </a:r>
            <a:r>
              <a:rPr lang="en-US" sz="3000" smtClean="0">
                <a:solidFill>
                  <a:schemeClr val="bg1"/>
                </a:solidFill>
              </a:rPr>
              <a:t>.</a:t>
            </a:r>
            <a:endParaRPr lang="en-US" sz="3000">
              <a:solidFill>
                <a:schemeClr val="bg1"/>
              </a:solidFill>
            </a:endParaRPr>
          </a:p>
        </p:txBody>
      </p:sp>
      <p:pic>
        <p:nvPicPr>
          <p:cNvPr id="5" name="Content Placeholder 4" descr="gear.jpg"/>
          <p:cNvPicPr>
            <a:picLocks noGrp="1" noChangeAspect="1"/>
          </p:cNvPicPr>
          <p:nvPr>
            <p:ph sz="half" idx="2"/>
          </p:nvPr>
        </p:nvPicPr>
        <p:blipFill>
          <a:blip r:embed="rId2" cstate="print"/>
          <a:stretch>
            <a:fillRect/>
          </a:stretch>
        </p:blipFill>
        <p:spPr>
          <a:xfrm>
            <a:off x="4648200" y="1828800"/>
            <a:ext cx="4038600" cy="3200400"/>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sz="half" idx="1"/>
          </p:nvPr>
        </p:nvSpPr>
        <p:spPr/>
        <p:txBody>
          <a:bodyPr>
            <a:normAutofit/>
          </a:bodyPr>
          <a:lstStyle/>
          <a:p>
            <a:pPr indent="0">
              <a:spcAft>
                <a:spcPts val="600"/>
              </a:spcAft>
              <a:buNone/>
            </a:pPr>
            <a:r>
              <a:rPr lang="en-US" smtClean="0"/>
              <a:t>Another analogy: a single electrical switch is not enough to power a video game. </a:t>
            </a:r>
            <a:endParaRPr lang="en-US"/>
          </a:p>
        </p:txBody>
      </p:sp>
      <p:pic>
        <p:nvPicPr>
          <p:cNvPr id="8" name="Content Placeholder 7" descr="Printed-Circuits.jpg"/>
          <p:cNvPicPr>
            <a:picLocks noGrp="1" noChangeAspect="1"/>
          </p:cNvPicPr>
          <p:nvPr>
            <p:ph sz="half" idx="2"/>
          </p:nvPr>
        </p:nvPicPr>
        <p:blipFill>
          <a:blip r:embed="rId2" cstate="print"/>
          <a:srcRect l="4776" r="31045"/>
          <a:stretch>
            <a:fillRect/>
          </a:stretch>
        </p:blipFill>
        <p:spPr>
          <a:xfrm>
            <a:off x="4876800" y="1600200"/>
            <a:ext cx="3254050" cy="3657600"/>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sz="half" idx="1"/>
          </p:nvPr>
        </p:nvSpPr>
        <p:spPr/>
        <p:txBody>
          <a:bodyPr>
            <a:normAutofit/>
          </a:bodyPr>
          <a:lstStyle/>
          <a:p>
            <a:pPr indent="0">
              <a:spcAft>
                <a:spcPts val="600"/>
              </a:spcAft>
              <a:buNone/>
            </a:pPr>
            <a:r>
              <a:rPr lang="en-US" smtClean="0"/>
              <a:t>Another analogy: a single electrical switch is not enough to power a video game. </a:t>
            </a:r>
          </a:p>
          <a:p>
            <a:pPr indent="0">
              <a:spcAft>
                <a:spcPts val="600"/>
              </a:spcAft>
              <a:buNone/>
            </a:pPr>
            <a:r>
              <a:rPr lang="en-US" smtClean="0"/>
              <a:t>But if you combine enough switches together in the right way, you get a Sony PlayStation, which can power a video game.</a:t>
            </a:r>
            <a:endParaRPr lang="en-US"/>
          </a:p>
        </p:txBody>
      </p:sp>
      <p:pic>
        <p:nvPicPr>
          <p:cNvPr id="8" name="Content Placeholder 7" descr="Printed-Circuits.jpg"/>
          <p:cNvPicPr>
            <a:picLocks noGrp="1" noChangeAspect="1"/>
          </p:cNvPicPr>
          <p:nvPr>
            <p:ph sz="half" idx="2"/>
          </p:nvPr>
        </p:nvPicPr>
        <p:blipFill>
          <a:blip r:embed="rId2" cstate="print"/>
          <a:stretch>
            <a:fillRect/>
          </a:stretch>
        </p:blipFill>
        <p:spPr>
          <a:xfrm>
            <a:off x="4876799" y="1801974"/>
            <a:ext cx="3608225" cy="3608225"/>
          </a:xfr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idx="1"/>
          </p:nvPr>
        </p:nvSpPr>
        <p:spPr/>
        <p:txBody>
          <a:bodyPr>
            <a:normAutofit lnSpcReduction="10000"/>
          </a:bodyPr>
          <a:lstStyle/>
          <a:p>
            <a:pPr indent="0">
              <a:spcAft>
                <a:spcPts val="600"/>
              </a:spcAft>
              <a:buNone/>
            </a:pPr>
            <a:r>
              <a:rPr lang="en-US" dirty="0" smtClean="0"/>
              <a:t>Likewise, Searle-in-the-Chinese-Room cannot, by himself, understand Chinese. </a:t>
            </a:r>
          </a:p>
          <a:p>
            <a:pPr indent="0">
              <a:spcAft>
                <a:spcPts val="600"/>
              </a:spcAft>
              <a:buNone/>
            </a:pPr>
            <a:r>
              <a:rPr lang="en-US" dirty="0" smtClean="0">
                <a:solidFill>
                  <a:schemeClr val="bg1"/>
                </a:solidFill>
              </a:rPr>
              <a:t>But if we combine Searle in the right way with other components that are equally ignorant of Chinese (the instruction manuals, the robotic feedback sensors, etc.), we </a:t>
            </a:r>
            <a:r>
              <a:rPr lang="en-US" u="sng" dirty="0" smtClean="0">
                <a:solidFill>
                  <a:schemeClr val="bg1"/>
                </a:solidFill>
              </a:rPr>
              <a:t>do</a:t>
            </a:r>
            <a:r>
              <a:rPr lang="en-US" dirty="0" smtClean="0">
                <a:solidFill>
                  <a:schemeClr val="bg1"/>
                </a:solidFill>
              </a:rPr>
              <a:t> get a system that understands Chinese. </a:t>
            </a:r>
          </a:p>
          <a:p>
            <a:pPr indent="0">
              <a:spcAft>
                <a:spcPts val="600"/>
              </a:spcAft>
              <a:buNone/>
            </a:pPr>
            <a:r>
              <a:rPr lang="en-US" dirty="0" smtClean="0">
                <a:solidFill>
                  <a:schemeClr val="bg1"/>
                </a:solidFill>
              </a:rPr>
              <a:t>At least, nothing that Searle has argued gives us a reason to think otherwise.</a:t>
            </a:r>
            <a:endParaRPr lang="en-US" dirty="0">
              <a:solidFill>
                <a:schemeClr val="bg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idx="1"/>
          </p:nvPr>
        </p:nvSpPr>
        <p:spPr/>
        <p:txBody>
          <a:bodyPr>
            <a:normAutofit lnSpcReduction="10000"/>
          </a:bodyPr>
          <a:lstStyle/>
          <a:p>
            <a:pPr indent="0">
              <a:spcAft>
                <a:spcPts val="600"/>
              </a:spcAft>
              <a:buNone/>
            </a:pPr>
            <a:r>
              <a:rPr lang="en-US" dirty="0" smtClean="0"/>
              <a:t>Likewise, Searle-in-the-Chinese-Room cannot, by himself, understand Chinese. </a:t>
            </a:r>
          </a:p>
          <a:p>
            <a:pPr indent="0">
              <a:spcAft>
                <a:spcPts val="600"/>
              </a:spcAft>
              <a:buNone/>
            </a:pPr>
            <a:r>
              <a:rPr lang="en-US" dirty="0" smtClean="0"/>
              <a:t>But if we combine Searle in the right way with other components that are equally ignorant of Chinese (the instruction manuals, the robotic feedback sensors, etc.), we </a:t>
            </a:r>
            <a:r>
              <a:rPr lang="en-US" u="sng" dirty="0" smtClean="0"/>
              <a:t>do</a:t>
            </a:r>
            <a:r>
              <a:rPr lang="en-US" dirty="0" smtClean="0"/>
              <a:t> get a system that understands Chinese. </a:t>
            </a:r>
          </a:p>
          <a:p>
            <a:pPr indent="0">
              <a:spcAft>
                <a:spcPts val="600"/>
              </a:spcAft>
              <a:buNone/>
            </a:pPr>
            <a:r>
              <a:rPr lang="en-US" dirty="0" smtClean="0">
                <a:solidFill>
                  <a:schemeClr val="bg1"/>
                </a:solidFill>
              </a:rPr>
              <a:t>At least, nothing that Searle has argued gives us a reason to think otherwise.</a:t>
            </a:r>
            <a:endParaRPr 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Reply to Searle</a:t>
            </a:r>
            <a:endParaRPr lang="en-US"/>
          </a:p>
        </p:txBody>
      </p:sp>
      <p:sp>
        <p:nvSpPr>
          <p:cNvPr id="3" name="Content Placeholder 2"/>
          <p:cNvSpPr>
            <a:spLocks noGrp="1"/>
          </p:cNvSpPr>
          <p:nvPr>
            <p:ph idx="1"/>
          </p:nvPr>
        </p:nvSpPr>
        <p:spPr/>
        <p:txBody>
          <a:bodyPr>
            <a:normAutofit lnSpcReduction="10000"/>
          </a:bodyPr>
          <a:lstStyle/>
          <a:p>
            <a:pPr indent="0">
              <a:spcAft>
                <a:spcPts val="600"/>
              </a:spcAft>
              <a:buNone/>
            </a:pPr>
            <a:r>
              <a:rPr lang="en-US" dirty="0" smtClean="0"/>
              <a:t>Likewise, Searle-in-the-Chinese-Room cannot, by himself, understand Chinese. </a:t>
            </a:r>
          </a:p>
          <a:p>
            <a:pPr indent="0">
              <a:spcAft>
                <a:spcPts val="600"/>
              </a:spcAft>
              <a:buNone/>
            </a:pPr>
            <a:r>
              <a:rPr lang="en-US" dirty="0" smtClean="0"/>
              <a:t>But if we combine Searle in the right way with other components that are equally ignorant of Chinese (the instruction manuals, the robotic feedback sensors, etc.), we </a:t>
            </a:r>
            <a:r>
              <a:rPr lang="en-US" u="sng" dirty="0" smtClean="0"/>
              <a:t>do</a:t>
            </a:r>
            <a:r>
              <a:rPr lang="en-US" dirty="0" smtClean="0"/>
              <a:t> get a system that understands Chinese. </a:t>
            </a:r>
          </a:p>
          <a:p>
            <a:pPr indent="0">
              <a:spcAft>
                <a:spcPts val="600"/>
              </a:spcAft>
              <a:buNone/>
            </a:pPr>
            <a:r>
              <a:rPr lang="en-US" dirty="0" smtClean="0"/>
              <a:t>At least, nothing that Searle has argued gives us any reason to think otherwise.</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SX-SCPH-5001-Motherboard.jpg"/>
          <p:cNvPicPr>
            <a:picLocks noChangeAspect="1"/>
          </p:cNvPicPr>
          <p:nvPr/>
        </p:nvPicPr>
        <p:blipFill>
          <a:blip r:embed="rId3" cstate="print"/>
          <a:stretch>
            <a:fillRect/>
          </a:stretch>
        </p:blipFill>
        <p:spPr>
          <a:xfrm>
            <a:off x="0" y="21298"/>
            <a:ext cx="9144000" cy="6815404"/>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SX-SCPH-5001-Motherboard.jpg"/>
          <p:cNvPicPr>
            <a:picLocks noChangeAspect="1"/>
          </p:cNvPicPr>
          <p:nvPr/>
        </p:nvPicPr>
        <p:blipFill>
          <a:blip r:embed="rId3" cstate="print"/>
          <a:stretch>
            <a:fillRect/>
          </a:stretch>
        </p:blipFill>
        <p:spPr>
          <a:xfrm>
            <a:off x="1874302" y="21298"/>
            <a:ext cx="5395396" cy="681540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48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Oval 4"/>
          <p:cNvSpPr/>
          <p:nvPr/>
        </p:nvSpPr>
        <p:spPr>
          <a:xfrm>
            <a:off x="46482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38349"/>
            <a:ext cx="1373397" cy="137339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038600"/>
            <a:ext cx="948906" cy="6286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8389" y="3411747"/>
            <a:ext cx="798385" cy="100584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96" y="1291427"/>
            <a:ext cx="751643" cy="146398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013" r="-3013"/>
          <a:stretch/>
        </p:blipFill>
        <p:spPr>
          <a:xfrm>
            <a:off x="2797834" y="2703122"/>
            <a:ext cx="1240766" cy="124076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860" y="3510000"/>
            <a:ext cx="735880" cy="138250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5604" y="3537477"/>
            <a:ext cx="746462" cy="984442"/>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839" b="46034"/>
          <a:stretch/>
        </p:blipFill>
        <p:spPr>
          <a:xfrm>
            <a:off x="5257800" y="2586000"/>
            <a:ext cx="3048000" cy="92400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4895" y="3681754"/>
            <a:ext cx="940905" cy="566905"/>
          </a:xfrm>
          <a:prstGeom prst="rect">
            <a:avLst/>
          </a:prstGeom>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062" y="1122175"/>
            <a:ext cx="143827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63471" y="1171738"/>
            <a:ext cx="215155" cy="923330"/>
          </a:xfrm>
          <a:prstGeom prst="rect">
            <a:avLst/>
          </a:prstGeom>
          <a:noFill/>
        </p:spPr>
        <p:txBody>
          <a:bodyPr wrap="square" rtlCol="0">
            <a:spAutoFit/>
          </a:bodyPr>
          <a:lstStyle/>
          <a:p>
            <a:r>
              <a:rPr lang="en-US" sz="5400" dirty="0" smtClean="0"/>
              <a:t>?</a:t>
            </a:r>
            <a:endParaRPr lang="en-US" sz="5400" dirty="0"/>
          </a:p>
        </p:txBody>
      </p:sp>
    </p:spTree>
    <p:extLst>
      <p:ext uri="{BB962C8B-B14F-4D97-AF65-F5344CB8AC3E}">
        <p14:creationId xmlns:p14="http://schemas.microsoft.com/office/powerpoint/2010/main" val="24837219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45769"/>
            <a:ext cx="5257800" cy="5717859"/>
          </a:xfrm>
          <a:prstGeom prst="rect">
            <a:avLst/>
          </a:prstGeom>
        </p:spPr>
      </p:pic>
    </p:spTree>
    <p:extLst>
      <p:ext uri="{BB962C8B-B14F-4D97-AF65-F5344CB8AC3E}">
        <p14:creationId xmlns:p14="http://schemas.microsoft.com/office/powerpoint/2010/main" val="42822058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45769"/>
            <a:ext cx="5257800" cy="5717859"/>
          </a:xfrm>
          <a:prstGeom prst="rect">
            <a:avLst/>
          </a:prstGeom>
        </p:spPr>
      </p:pic>
      <p:sp>
        <p:nvSpPr>
          <p:cNvPr id="2" name="Oval Callout 1"/>
          <p:cNvSpPr/>
          <p:nvPr/>
        </p:nvSpPr>
        <p:spPr>
          <a:xfrm>
            <a:off x="5562600" y="609600"/>
            <a:ext cx="3048000" cy="1524000"/>
          </a:xfrm>
          <a:prstGeom prst="wedgeEllipseCallout">
            <a:avLst>
              <a:gd name="adj1" fmla="val -73758"/>
              <a:gd name="adj2" fmla="val 8967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38800" y="1048434"/>
            <a:ext cx="2895600" cy="646331"/>
          </a:xfrm>
          <a:prstGeom prst="rect">
            <a:avLst/>
          </a:prstGeom>
          <a:noFill/>
        </p:spPr>
        <p:txBody>
          <a:bodyPr wrap="square" rtlCol="0">
            <a:spAutoFit/>
          </a:bodyPr>
          <a:lstStyle/>
          <a:p>
            <a:pPr algn="ctr"/>
            <a:r>
              <a:rPr lang="en-US" sz="3600" dirty="0" smtClean="0"/>
              <a:t>I told you so.</a:t>
            </a:r>
            <a:endParaRPr lang="en-US" sz="3600" dirty="0"/>
          </a:p>
        </p:txBody>
      </p:sp>
    </p:spTree>
    <p:extLst>
      <p:ext uri="{BB962C8B-B14F-4D97-AF65-F5344CB8AC3E}">
        <p14:creationId xmlns:p14="http://schemas.microsoft.com/office/powerpoint/2010/main" val="12223378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conclusions</a:t>
            </a:r>
            <a:endParaRPr lang="en-US" dirty="0"/>
          </a:p>
        </p:txBody>
      </p:sp>
      <p:sp>
        <p:nvSpPr>
          <p:cNvPr id="5"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6096000"/>
          </a:xfrm>
        </p:spPr>
        <p:txBody>
          <a:bodyPr>
            <a:normAutofit lnSpcReduction="10000"/>
          </a:bodyPr>
          <a:lstStyle/>
          <a:p>
            <a:pPr marL="0" indent="0">
              <a:buFont typeface="Wingdings" pitchFamily="2" charset="2"/>
              <a:buChar char="§"/>
            </a:pPr>
            <a:r>
              <a:rPr lang="en-US" smtClean="0"/>
              <a:t> The mind is defined by two main distinguishing features: consciousness and cognition.</a:t>
            </a:r>
          </a:p>
          <a:p>
            <a:pPr marL="0" indent="0">
              <a:buFont typeface="Wingdings" pitchFamily="2" charset="2"/>
              <a:buChar char="§"/>
            </a:pPr>
            <a:r>
              <a:rPr lang="en-US" smtClean="0">
                <a:solidFill>
                  <a:schemeClr val="bg1"/>
                </a:solidFill>
              </a:rPr>
              <a:t> Searle argues that genuine cognition is something that no computer can achieve: at most, a computer might </a:t>
            </a:r>
            <a:r>
              <a:rPr lang="en-US" i="1" smtClean="0">
                <a:solidFill>
                  <a:schemeClr val="bg1"/>
                </a:solidFill>
              </a:rPr>
              <a:t>simulate</a:t>
            </a:r>
            <a:r>
              <a:rPr lang="en-US" smtClean="0">
                <a:solidFill>
                  <a:schemeClr val="bg1"/>
                </a:solidFill>
              </a:rPr>
              <a:t> thought, in the way that it might simulate a thunderstorm.</a:t>
            </a:r>
          </a:p>
          <a:p>
            <a:pPr marL="0" indent="0">
              <a:buFont typeface="Wingdings" pitchFamily="2" charset="2"/>
              <a:buChar char="§"/>
            </a:pPr>
            <a:r>
              <a:rPr lang="en-US" smtClean="0">
                <a:solidFill>
                  <a:schemeClr val="bg1"/>
                </a:solidFill>
              </a:rPr>
              <a:t> But we know that brains are capable of cognition, and Searle fails to identify any relevant respect in which a computer must differ from a brain.</a:t>
            </a:r>
          </a:p>
          <a:p>
            <a:pPr marL="0" indent="0">
              <a:buFont typeface="Wingdings" pitchFamily="2" charset="2"/>
              <a:buChar char="§"/>
            </a:pPr>
            <a:r>
              <a:rPr lang="en-US" smtClean="0">
                <a:solidFill>
                  <a:schemeClr val="bg1"/>
                </a:solidFill>
              </a:rPr>
              <a:t> So Searle fails to make a convincing case for his claim that it is impossible to create a thinking computer.</a:t>
            </a:r>
            <a:endParaRPr lang="en-US">
              <a:solidFill>
                <a:schemeClr val="bg1"/>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6096000"/>
          </a:xfrm>
        </p:spPr>
        <p:txBody>
          <a:bodyPr>
            <a:normAutofit lnSpcReduction="10000"/>
          </a:bodyPr>
          <a:lstStyle/>
          <a:p>
            <a:pPr marL="0" indent="0">
              <a:buFont typeface="Wingdings" pitchFamily="2" charset="2"/>
              <a:buChar char="§"/>
            </a:pPr>
            <a:r>
              <a:rPr lang="en-US" smtClean="0"/>
              <a:t> The mind is defined by two main distinguishing features: consciousness and cognition.</a:t>
            </a:r>
          </a:p>
          <a:p>
            <a:pPr marL="0" indent="0">
              <a:buFont typeface="Wingdings" pitchFamily="2" charset="2"/>
              <a:buChar char="§"/>
            </a:pPr>
            <a:r>
              <a:rPr lang="en-US" smtClean="0"/>
              <a:t> Searle argues that genuine cognition is something that no computer can achieve: at most, a computer might </a:t>
            </a:r>
            <a:r>
              <a:rPr lang="en-US" i="1" smtClean="0"/>
              <a:t>simulate</a:t>
            </a:r>
            <a:r>
              <a:rPr lang="en-US" smtClean="0"/>
              <a:t> thought, in the way that it might simulate a thunderstorm.</a:t>
            </a:r>
          </a:p>
          <a:p>
            <a:pPr marL="0" indent="0">
              <a:buFont typeface="Wingdings" pitchFamily="2" charset="2"/>
              <a:buChar char="§"/>
            </a:pPr>
            <a:r>
              <a:rPr lang="en-US" smtClean="0">
                <a:solidFill>
                  <a:schemeClr val="bg1"/>
                </a:solidFill>
              </a:rPr>
              <a:t> But we know that brains are capable of cognition, and Searle fails to identify any relevant respect in which a computer must differ from a brain.</a:t>
            </a:r>
          </a:p>
          <a:p>
            <a:pPr marL="0" indent="0">
              <a:buFont typeface="Wingdings" pitchFamily="2" charset="2"/>
              <a:buChar char="§"/>
            </a:pPr>
            <a:r>
              <a:rPr lang="en-US" smtClean="0">
                <a:solidFill>
                  <a:schemeClr val="bg1"/>
                </a:solidFill>
              </a:rPr>
              <a:t> So Searle fails to make a convincing case for his claim that it is impossible to create a thinking computer.</a:t>
            </a:r>
            <a:endParaRPr lang="en-US">
              <a:solidFill>
                <a:schemeClr val="bg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6096000"/>
          </a:xfrm>
        </p:spPr>
        <p:txBody>
          <a:bodyPr>
            <a:normAutofit lnSpcReduction="10000"/>
          </a:bodyPr>
          <a:lstStyle/>
          <a:p>
            <a:pPr marL="0" indent="0">
              <a:buFont typeface="Wingdings" pitchFamily="2" charset="2"/>
              <a:buChar char="§"/>
            </a:pPr>
            <a:r>
              <a:rPr lang="en-US" smtClean="0"/>
              <a:t> The mind is defined by two main distinguishing features: consciousness and cognition.</a:t>
            </a:r>
          </a:p>
          <a:p>
            <a:pPr marL="0" indent="0">
              <a:buFont typeface="Wingdings" pitchFamily="2" charset="2"/>
              <a:buChar char="§"/>
            </a:pPr>
            <a:r>
              <a:rPr lang="en-US" smtClean="0"/>
              <a:t> Searle argues that genuine cognition is something that no computer can achieve: at most, a computer might </a:t>
            </a:r>
            <a:r>
              <a:rPr lang="en-US" i="1" smtClean="0"/>
              <a:t>simulate</a:t>
            </a:r>
            <a:r>
              <a:rPr lang="en-US" smtClean="0"/>
              <a:t> thought, in the way that it might simulate a thunderstorm.</a:t>
            </a:r>
          </a:p>
          <a:p>
            <a:pPr marL="0" indent="0">
              <a:buFont typeface="Wingdings" pitchFamily="2" charset="2"/>
              <a:buChar char="§"/>
            </a:pPr>
            <a:r>
              <a:rPr lang="en-US" smtClean="0"/>
              <a:t> But we know that </a:t>
            </a:r>
            <a:r>
              <a:rPr lang="en-US" u="sng" smtClean="0"/>
              <a:t>brains</a:t>
            </a:r>
            <a:r>
              <a:rPr lang="en-US" smtClean="0"/>
              <a:t> are capable of cognition, and Searle fails to identify any relevant respect in which a computer must differ from a brain.</a:t>
            </a:r>
          </a:p>
          <a:p>
            <a:pPr marL="0" indent="0">
              <a:buFont typeface="Wingdings" pitchFamily="2" charset="2"/>
              <a:buChar char="§"/>
            </a:pPr>
            <a:r>
              <a:rPr lang="en-US" smtClean="0">
                <a:solidFill>
                  <a:schemeClr val="bg1"/>
                </a:solidFill>
              </a:rPr>
              <a:t> So Searle fails to make a convincing case for his claim that it is impossible to create a thinking computer.</a:t>
            </a:r>
            <a:endParaRPr lang="en-US">
              <a:solidFill>
                <a:schemeClr val="bg1"/>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6096000"/>
          </a:xfrm>
        </p:spPr>
        <p:txBody>
          <a:bodyPr>
            <a:normAutofit lnSpcReduction="10000"/>
          </a:bodyPr>
          <a:lstStyle/>
          <a:p>
            <a:pPr marL="0" indent="0">
              <a:buFont typeface="Wingdings" pitchFamily="2" charset="2"/>
              <a:buChar char="§"/>
            </a:pPr>
            <a:r>
              <a:rPr lang="en-US" smtClean="0"/>
              <a:t> The mind is defined by two main distinguishing features: consciousness and cognition.</a:t>
            </a:r>
          </a:p>
          <a:p>
            <a:pPr marL="0" indent="0">
              <a:buFont typeface="Wingdings" pitchFamily="2" charset="2"/>
              <a:buChar char="§"/>
            </a:pPr>
            <a:r>
              <a:rPr lang="en-US" smtClean="0"/>
              <a:t> Searle argues that genuine cognition is something that no computer can achieve: at most, a computer might </a:t>
            </a:r>
            <a:r>
              <a:rPr lang="en-US" i="1" smtClean="0"/>
              <a:t>simulate</a:t>
            </a:r>
            <a:r>
              <a:rPr lang="en-US" smtClean="0"/>
              <a:t> thought, in the way that it might simulate a thunderstorm.</a:t>
            </a:r>
          </a:p>
          <a:p>
            <a:pPr marL="0" indent="0">
              <a:buFont typeface="Wingdings" pitchFamily="2" charset="2"/>
              <a:buChar char="§"/>
            </a:pPr>
            <a:r>
              <a:rPr lang="en-US" smtClean="0"/>
              <a:t> But we know that </a:t>
            </a:r>
            <a:r>
              <a:rPr lang="en-US" u="sng" smtClean="0"/>
              <a:t>brains</a:t>
            </a:r>
            <a:r>
              <a:rPr lang="en-US" smtClean="0"/>
              <a:t> are capable of cognition, and Searle fails to identify any relevant respect in which a computer must differ from a brain.</a:t>
            </a:r>
          </a:p>
          <a:p>
            <a:pPr marL="0" indent="0">
              <a:buFont typeface="Wingdings" pitchFamily="2" charset="2"/>
              <a:buChar char="§"/>
            </a:pPr>
            <a:r>
              <a:rPr lang="en-US" smtClean="0"/>
              <a:t> So Searle fails to make a convincing case for his claim that it is impossible to create a thinking computer.</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mtClean="0"/>
          </a:p>
          <a:p>
            <a:endParaRPr lang="en-US"/>
          </a:p>
          <a:p>
            <a:endParaRPr lang="en-US" smtClean="0"/>
          </a:p>
          <a:p>
            <a:endParaRPr lang="en-US"/>
          </a:p>
          <a:p>
            <a:endParaRPr lang="en-US" smtClean="0"/>
          </a:p>
          <a:p>
            <a:endParaRPr lang="en-US"/>
          </a:p>
          <a:p>
            <a:pPr algn="r">
              <a:buNone/>
            </a:pPr>
            <a:r>
              <a:rPr lang="en-US" smtClean="0"/>
              <a:t>	End of lecture.</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Weekly Assignment </a:t>
            </a:r>
            <a:r>
              <a:rPr lang="en-US" dirty="0" smtClean="0"/>
              <a:t>#8</a:t>
            </a:r>
            <a:endParaRPr lang="en-US" dirty="0"/>
          </a:p>
        </p:txBody>
      </p:sp>
      <p:sp>
        <p:nvSpPr>
          <p:cNvPr id="3" name="Content Placeholder 2"/>
          <p:cNvSpPr>
            <a:spLocks noGrp="1"/>
          </p:cNvSpPr>
          <p:nvPr>
            <p:ph idx="1"/>
          </p:nvPr>
        </p:nvSpPr>
        <p:spPr>
          <a:xfrm>
            <a:off x="304800" y="1600200"/>
            <a:ext cx="8534400" cy="4525963"/>
          </a:xfrm>
        </p:spPr>
        <p:txBody>
          <a:bodyPr>
            <a:normAutofit/>
          </a:bodyPr>
          <a:lstStyle/>
          <a:p>
            <a:pPr marL="91440" indent="0">
              <a:spcAft>
                <a:spcPts val="1200"/>
              </a:spcAft>
              <a:buNone/>
            </a:pPr>
            <a:r>
              <a:rPr lang="en-US" dirty="0" smtClean="0"/>
              <a:t>What questions, if any, does the surgical procedure known as</a:t>
            </a:r>
            <a:r>
              <a:rPr lang="en-US" dirty="0" smtClean="0"/>
              <a:t> </a:t>
            </a:r>
            <a:r>
              <a:rPr lang="en-US" dirty="0" err="1" smtClean="0"/>
              <a:t>hemispherectomy</a:t>
            </a:r>
            <a:r>
              <a:rPr lang="en-US" dirty="0" smtClean="0"/>
              <a:t> raise about personal identity?</a:t>
            </a:r>
          </a:p>
          <a:p>
            <a:pPr marL="91440" indent="0">
              <a:spcAft>
                <a:spcPts val="1200"/>
              </a:spcAft>
              <a:buNone/>
            </a:pPr>
            <a:endParaRPr lang="en-US" dirty="0" smtClean="0"/>
          </a:p>
          <a:p>
            <a:pPr marL="91440" indent="0">
              <a:spcAft>
                <a:spcPts val="1200"/>
              </a:spcAft>
              <a:buNone/>
            </a:pPr>
            <a:r>
              <a:rPr lang="en-US" dirty="0" smtClean="0"/>
              <a:t>Limit: 200 words.</a:t>
            </a:r>
          </a:p>
          <a:p>
            <a:pPr marL="91440" indent="0">
              <a:spcAft>
                <a:spcPts val="1200"/>
              </a:spcAft>
              <a:buNone/>
            </a:pPr>
            <a:r>
              <a:rPr lang="en-US" dirty="0" smtClean="0"/>
              <a:t>Upload </a:t>
            </a:r>
            <a:r>
              <a:rPr lang="en-US" dirty="0" smtClean="0"/>
              <a:t>by 8:00pm, </a:t>
            </a:r>
            <a:r>
              <a:rPr lang="en-US" dirty="0" smtClean="0"/>
              <a:t>Thursday 23 October.</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48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Oval 4"/>
          <p:cNvSpPr/>
          <p:nvPr/>
        </p:nvSpPr>
        <p:spPr>
          <a:xfrm>
            <a:off x="4648200" y="1066800"/>
            <a:ext cx="4038600" cy="396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38349"/>
            <a:ext cx="1373397" cy="137339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038600"/>
            <a:ext cx="948906" cy="6286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8389" y="3411747"/>
            <a:ext cx="798385" cy="100584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96" y="1291427"/>
            <a:ext cx="751643" cy="146398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013" r="-3013"/>
          <a:stretch/>
        </p:blipFill>
        <p:spPr>
          <a:xfrm>
            <a:off x="2797834" y="2703122"/>
            <a:ext cx="1240766" cy="124076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3860" y="3510000"/>
            <a:ext cx="735880" cy="138250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5604" y="3537477"/>
            <a:ext cx="746462" cy="984442"/>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t="839" b="46034"/>
          <a:stretch/>
        </p:blipFill>
        <p:spPr>
          <a:xfrm>
            <a:off x="5257800" y="2586000"/>
            <a:ext cx="3048000" cy="92400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4895" y="3681754"/>
            <a:ext cx="940905" cy="566905"/>
          </a:xfrm>
          <a:prstGeom prst="rect">
            <a:avLst/>
          </a:prstGeom>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062" y="1122175"/>
            <a:ext cx="1438275"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63471" y="1171738"/>
            <a:ext cx="215155" cy="923330"/>
          </a:xfrm>
          <a:prstGeom prst="rect">
            <a:avLst/>
          </a:prstGeom>
          <a:noFill/>
        </p:spPr>
        <p:txBody>
          <a:bodyPr wrap="square" rtlCol="0">
            <a:spAutoFit/>
          </a:bodyPr>
          <a:lstStyle/>
          <a:p>
            <a:r>
              <a:rPr lang="en-US" sz="5400" dirty="0" smtClean="0"/>
              <a:t>?</a:t>
            </a:r>
            <a:endParaRPr lang="en-US" sz="5400" dirty="0"/>
          </a:p>
        </p:txBody>
      </p:sp>
      <p:sp>
        <p:nvSpPr>
          <p:cNvPr id="3" name="TextBox 2"/>
          <p:cNvSpPr txBox="1"/>
          <p:nvPr/>
        </p:nvSpPr>
        <p:spPr>
          <a:xfrm>
            <a:off x="914399" y="5486400"/>
            <a:ext cx="7086601" cy="954107"/>
          </a:xfrm>
          <a:prstGeom prst="rect">
            <a:avLst/>
          </a:prstGeom>
          <a:noFill/>
        </p:spPr>
        <p:txBody>
          <a:bodyPr wrap="square" rtlCol="0">
            <a:spAutoFit/>
          </a:bodyPr>
          <a:lstStyle/>
          <a:p>
            <a:pPr algn="ctr"/>
            <a:r>
              <a:rPr lang="en-US" sz="2800" dirty="0" smtClean="0"/>
              <a:t>According to some philosophers, Data belongs with the thinking things.</a:t>
            </a:r>
            <a:endParaRPr lang="en-US" sz="2800" dirty="0"/>
          </a:p>
        </p:txBody>
      </p:sp>
    </p:spTree>
    <p:extLst>
      <p:ext uri="{BB962C8B-B14F-4D97-AF65-F5344CB8AC3E}">
        <p14:creationId xmlns:p14="http://schemas.microsoft.com/office/powerpoint/2010/main" val="31125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3634</Words>
  <Application>Microsoft Office PowerPoint</Application>
  <PresentationFormat>On-screen Show (4:3)</PresentationFormat>
  <Paragraphs>319</Paragraphs>
  <Slides>88</Slides>
  <Notes>9</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Can Computers Think?</vt:lpstr>
      <vt:lpstr>Today’s Plan</vt:lpstr>
      <vt:lpstr>I. Review: Consciousness &amp;      cognition</vt:lpstr>
      <vt:lpstr>Aspects of Mind</vt:lpstr>
      <vt:lpstr>Aspects of Mind</vt:lpstr>
      <vt:lpstr>PowerPoint Presentation</vt:lpstr>
      <vt:lpstr>PowerPoint Presentation</vt:lpstr>
      <vt:lpstr>PowerPoint Presentation</vt:lpstr>
      <vt:lpstr>PowerPoint Presentation</vt:lpstr>
      <vt:lpstr>PowerPoint Presentation</vt:lpstr>
      <vt:lpstr>PowerPoint Presentation</vt:lpstr>
      <vt:lpstr>II. The computational theory        of cognition</vt:lpstr>
      <vt:lpstr>PowerPoint Presentation</vt:lpstr>
      <vt:lpstr>PowerPoint Presentation</vt:lpstr>
      <vt:lpstr>PowerPoint Presentation</vt:lpstr>
      <vt:lpstr>PowerPoint Presentation</vt:lpstr>
      <vt:lpstr>Computer Programs</vt:lpstr>
      <vt:lpstr>Computer Programs</vt:lpstr>
      <vt:lpstr>Computer Programs</vt:lpstr>
      <vt:lpstr>Computer Programs</vt:lpstr>
      <vt:lpstr>Computer Programs</vt:lpstr>
      <vt:lpstr>The Brain as a Computer</vt:lpstr>
      <vt:lpstr>The Brain as a Computer</vt:lpstr>
      <vt:lpstr>The Brain as a Computer</vt:lpstr>
      <vt:lpstr>The Brain as a Computer</vt:lpstr>
      <vt:lpstr>The Brain as a Computer</vt:lpstr>
      <vt:lpstr>The Brain as a Computer</vt:lpstr>
      <vt:lpstr>The Brain as a Computer</vt:lpstr>
      <vt:lpstr>The Brain as a Computer</vt:lpstr>
      <vt:lpstr>The Brain as a Computer</vt:lpstr>
      <vt:lpstr>The Brain as a Computer</vt:lpstr>
      <vt:lpstr>III. The chinese room argument</vt:lpstr>
      <vt:lpstr>Is cognition just a matter of computation?</vt:lpstr>
      <vt:lpstr>Is cognition just a matter of computation?</vt:lpstr>
      <vt:lpstr>PowerPoint Presentation</vt:lpstr>
      <vt:lpstr>        Column 1                        Column 2   </vt:lpstr>
      <vt:lpstr>The Argument</vt:lpstr>
      <vt:lpstr>The Argument</vt:lpstr>
      <vt:lpstr>The Argument</vt:lpstr>
      <vt:lpstr>The Argument</vt:lpstr>
      <vt:lpstr>The Argument</vt:lpstr>
      <vt:lpstr>The Argument</vt:lpstr>
      <vt:lpstr>The Argument</vt:lpstr>
      <vt:lpstr>The Argument</vt:lpstr>
      <vt:lpstr>The Argument</vt:lpstr>
      <vt:lpstr>The Argument</vt:lpstr>
      <vt:lpstr>IV. Objections to the Chinese        Room argument</vt:lpstr>
      <vt:lpstr>Robot Objection</vt:lpstr>
      <vt:lpstr>Robot Objection</vt:lpstr>
      <vt:lpstr>Robot Objection</vt:lpstr>
      <vt:lpstr>Robot Objection</vt:lpstr>
      <vt:lpstr>Robot Objection</vt:lpstr>
      <vt:lpstr>Robot Objection</vt:lpstr>
      <vt:lpstr>Searle’s Reply</vt:lpstr>
      <vt:lpstr>Searle’s Reply</vt:lpstr>
      <vt:lpstr>Searle’s Reply</vt:lpstr>
      <vt:lpstr>Searle’s Reply</vt:lpstr>
      <vt:lpstr>Searle’s Reply</vt:lpstr>
      <vt:lpstr>PowerPoint Presentation</vt:lpstr>
      <vt:lpstr>System Objection</vt:lpstr>
      <vt:lpstr>System Objection</vt:lpstr>
      <vt:lpstr>System Objection</vt:lpstr>
      <vt:lpstr>System Objection</vt:lpstr>
      <vt:lpstr>Searle’s Reply</vt:lpstr>
      <vt:lpstr>Searle’s Reply</vt:lpstr>
      <vt:lpstr>Searle’s Reply</vt:lpstr>
      <vt:lpstr>Searle’s Reply</vt:lpstr>
      <vt:lpstr>Reply to Searle</vt:lpstr>
      <vt:lpstr>Reply to Searle</vt:lpstr>
      <vt:lpstr>Reply to Searle</vt:lpstr>
      <vt:lpstr>Reply to Searle</vt:lpstr>
      <vt:lpstr>Reply to Searle</vt:lpstr>
      <vt:lpstr>Reply to Searle</vt:lpstr>
      <vt:lpstr>Reply to Searle</vt:lpstr>
      <vt:lpstr>Reply to Searle</vt:lpstr>
      <vt:lpstr>Reply to Searle</vt:lpstr>
      <vt:lpstr>Reply to Searle</vt:lpstr>
      <vt:lpstr>PowerPoint Presentation</vt:lpstr>
      <vt:lpstr>PowerPoint Presentation</vt:lpstr>
      <vt:lpstr>PowerPoint Presentation</vt:lpstr>
      <vt:lpstr>PowerPoint Presentation</vt:lpstr>
      <vt:lpstr>V. conclusions</vt:lpstr>
      <vt:lpstr>PowerPoint Presentation</vt:lpstr>
      <vt:lpstr>PowerPoint Presentation</vt:lpstr>
      <vt:lpstr>PowerPoint Presentation</vt:lpstr>
      <vt:lpstr>PowerPoint Presentation</vt:lpstr>
      <vt:lpstr>PowerPoint Presentation</vt:lpstr>
      <vt:lpstr>Weekly Assignment #8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Computers Think?</dc:title>
  <dc:creator>Michael Walsh Pelczar (Acting Head, Philosophy)</dc:creator>
  <cp:lastModifiedBy>Michael Walsh Pelczar</cp:lastModifiedBy>
  <cp:revision>118</cp:revision>
  <dcterms:created xsi:type="dcterms:W3CDTF">2012-02-28T22:03:15Z</dcterms:created>
  <dcterms:modified xsi:type="dcterms:W3CDTF">2014-10-17T05:22:23Z</dcterms:modified>
</cp:coreProperties>
</file>